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6D4EEE-CCE3-45D3-AA18-47BAC72E2B31}" v="1" dt="2021-02-26T11:00:15.20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OJA BERA" userId="dcfa155448e0b69d" providerId="LiveId" clId="{3F6D4EEE-CCE3-45D3-AA18-47BAC72E2B31}"/>
    <pc:docChg chg="undo custSel modSld">
      <pc:chgData name="POOJA BERA" userId="dcfa155448e0b69d" providerId="LiveId" clId="{3F6D4EEE-CCE3-45D3-AA18-47BAC72E2B31}" dt="2021-02-26T12:23:18.819" v="31" actId="20577"/>
      <pc:docMkLst>
        <pc:docMk/>
      </pc:docMkLst>
      <pc:sldChg chg="modSp mod">
        <pc:chgData name="POOJA BERA" userId="dcfa155448e0b69d" providerId="LiveId" clId="{3F6D4EEE-CCE3-45D3-AA18-47BAC72E2B31}" dt="2021-02-26T12:23:18.819" v="31" actId="20577"/>
        <pc:sldMkLst>
          <pc:docMk/>
          <pc:sldMk cId="0" sldId="256"/>
        </pc:sldMkLst>
        <pc:spChg chg="mod">
          <ac:chgData name="POOJA BERA" userId="dcfa155448e0b69d" providerId="LiveId" clId="{3F6D4EEE-CCE3-45D3-AA18-47BAC72E2B31}" dt="2021-02-26T12:23:18.819" v="31" actId="20577"/>
          <ac:spMkLst>
            <pc:docMk/>
            <pc:sldMk cId="0" sldId="256"/>
            <ac:spMk id="2" creationId="{00000000-0000-0000-0000-000000000000}"/>
          </ac:spMkLst>
        </pc:spChg>
      </pc:sldChg>
      <pc:sldChg chg="addSp delSp modSp mod">
        <pc:chgData name="POOJA BERA" userId="dcfa155448e0b69d" providerId="LiveId" clId="{3F6D4EEE-CCE3-45D3-AA18-47BAC72E2B31}" dt="2021-02-26T11:02:57.407" v="27" actId="20577"/>
        <pc:sldMkLst>
          <pc:docMk/>
          <pc:sldMk cId="0" sldId="262"/>
        </pc:sldMkLst>
        <pc:spChg chg="del mod">
          <ac:chgData name="POOJA BERA" userId="dcfa155448e0b69d" providerId="LiveId" clId="{3F6D4EEE-CCE3-45D3-AA18-47BAC72E2B31}" dt="2021-02-26T11:00:03.585" v="5" actId="478"/>
          <ac:spMkLst>
            <pc:docMk/>
            <pc:sldMk cId="0" sldId="262"/>
            <ac:spMk id="2" creationId="{00000000-0000-0000-0000-000000000000}"/>
          </ac:spMkLst>
        </pc:spChg>
        <pc:spChg chg="del mod">
          <ac:chgData name="POOJA BERA" userId="dcfa155448e0b69d" providerId="LiveId" clId="{3F6D4EEE-CCE3-45D3-AA18-47BAC72E2B31}" dt="2021-02-26T11:00:03.589" v="7"/>
          <ac:spMkLst>
            <pc:docMk/>
            <pc:sldMk cId="0" sldId="262"/>
            <ac:spMk id="3" creationId="{00000000-0000-0000-0000-000000000000}"/>
          </ac:spMkLst>
        </pc:spChg>
        <pc:spChg chg="add mod">
          <ac:chgData name="POOJA BERA" userId="dcfa155448e0b69d" providerId="LiveId" clId="{3F6D4EEE-CCE3-45D3-AA18-47BAC72E2B31}" dt="2021-02-26T11:02:57.407" v="27" actId="20577"/>
          <ac:spMkLst>
            <pc:docMk/>
            <pc:sldMk cId="0" sldId="262"/>
            <ac:spMk id="4" creationId="{A8C2E279-01DA-447F-83BC-9868EEB032EE}"/>
          </ac:spMkLst>
        </pc:spChg>
        <pc:spChg chg="add del">
          <ac:chgData name="POOJA BERA" userId="dcfa155448e0b69d" providerId="LiveId" clId="{3F6D4EEE-CCE3-45D3-AA18-47BAC72E2B31}" dt="2021-02-26T11:02:38.457" v="24" actId="22"/>
          <ac:spMkLst>
            <pc:docMk/>
            <pc:sldMk cId="0" sldId="262"/>
            <ac:spMk id="6" creationId="{8CBAE8B4-6082-4AE4-BFFE-BEAC7B56A6E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5808" y="2817660"/>
            <a:ext cx="17936383" cy="31775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0" b="1" i="0">
                <a:solidFill>
                  <a:srgbClr val="FAFAFA"/>
                </a:solidFill>
                <a:latin typeface="Book Antiqua"/>
                <a:cs typeface="Book Antiqu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1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0" b="1" i="0">
                <a:solidFill>
                  <a:srgbClr val="FAFAFA"/>
                </a:solidFill>
                <a:latin typeface="Book Antiqua"/>
                <a:cs typeface="Book Antiqu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500" b="1" i="0">
                <a:solidFill>
                  <a:srgbClr val="FAFAFA"/>
                </a:solidFill>
                <a:latin typeface="Book Antiqua"/>
                <a:cs typeface="Book Antiqu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703929" y="914417"/>
            <a:ext cx="12880140" cy="1473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0" b="1" i="0">
                <a:solidFill>
                  <a:srgbClr val="FAFAFA"/>
                </a:solidFill>
                <a:latin typeface="Book Antiqua"/>
                <a:cs typeface="Book Antiqu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219935" y="3170230"/>
            <a:ext cx="13848129" cy="4473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5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2/26/2021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5808" y="2817660"/>
            <a:ext cx="8884920" cy="3214340"/>
          </a:xfrm>
          <a:prstGeom prst="rect">
            <a:avLst/>
          </a:prstGeom>
        </p:spPr>
        <p:txBody>
          <a:bodyPr vert="horz" wrap="square" lIns="0" tIns="211454" rIns="0" bIns="0" rtlCol="0">
            <a:spAutoFit/>
          </a:bodyPr>
          <a:lstStyle/>
          <a:p>
            <a:pPr marL="12700" marR="5080">
              <a:lnSpc>
                <a:spcPts val="7750"/>
              </a:lnSpc>
              <a:spcBef>
                <a:spcPts val="1664"/>
              </a:spcBef>
            </a:pPr>
            <a:r>
              <a:rPr sz="7750" b="1" spc="2525" dirty="0">
                <a:solidFill>
                  <a:srgbClr val="FAFAFA"/>
                </a:solidFill>
                <a:latin typeface="Arial"/>
                <a:cs typeface="Arial"/>
              </a:rPr>
              <a:t>TWITTER </a:t>
            </a:r>
            <a:r>
              <a:rPr sz="7750" b="1" spc="2530" dirty="0">
                <a:solidFill>
                  <a:srgbClr val="FAFAFA"/>
                </a:solidFill>
                <a:latin typeface="Arial"/>
                <a:cs typeface="Arial"/>
              </a:rPr>
              <a:t> </a:t>
            </a:r>
            <a:r>
              <a:rPr sz="7750" b="1" spc="2485" dirty="0">
                <a:solidFill>
                  <a:srgbClr val="FAFAFA"/>
                </a:solidFill>
                <a:latin typeface="Arial"/>
                <a:cs typeface="Arial"/>
              </a:rPr>
              <a:t>SENTIMENT  </a:t>
            </a:r>
            <a:r>
              <a:rPr sz="7750" b="1" spc="2940" dirty="0">
                <a:solidFill>
                  <a:srgbClr val="FAFAFA"/>
                </a:solidFill>
                <a:latin typeface="Arial"/>
                <a:cs typeface="Arial"/>
              </a:rPr>
              <a:t>ANALY</a:t>
            </a:r>
            <a:r>
              <a:rPr lang="en-IN" sz="7750" b="1" spc="2940" dirty="0">
                <a:solidFill>
                  <a:srgbClr val="FAFAFA"/>
                </a:solidFill>
                <a:latin typeface="Arial"/>
                <a:cs typeface="Arial"/>
              </a:rPr>
              <a:t>S</a:t>
            </a:r>
            <a:r>
              <a:rPr sz="7750" b="1" spc="2940" dirty="0">
                <a:solidFill>
                  <a:srgbClr val="FAFAFA"/>
                </a:solidFill>
                <a:latin typeface="Arial"/>
                <a:cs typeface="Arial"/>
              </a:rPr>
              <a:t>I</a:t>
            </a:r>
            <a:r>
              <a:rPr lang="en-IN" sz="7750" b="1" spc="2940">
                <a:solidFill>
                  <a:srgbClr val="FAFAFA"/>
                </a:solidFill>
                <a:latin typeface="Arial"/>
                <a:cs typeface="Arial"/>
              </a:rPr>
              <a:t>S</a:t>
            </a:r>
            <a:endParaRPr sz="775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06790" y="6620785"/>
            <a:ext cx="4055110" cy="133413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673735" marR="5080" indent="-661670">
              <a:lnSpc>
                <a:spcPts val="5030"/>
              </a:lnSpc>
              <a:spcBef>
                <a:spcPts val="445"/>
              </a:spcBef>
            </a:pPr>
            <a:r>
              <a:rPr sz="4400" b="1" dirty="0">
                <a:solidFill>
                  <a:srgbClr val="FFFFFF"/>
                </a:solidFill>
                <a:latin typeface="Palatino Linotype"/>
                <a:cs typeface="Palatino Linotype"/>
              </a:rPr>
              <a:t>Prajakta</a:t>
            </a:r>
            <a:r>
              <a:rPr sz="4400" b="1" spc="-250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4400" b="1" spc="-10" dirty="0">
                <a:solidFill>
                  <a:srgbClr val="FFFFFF"/>
                </a:solidFill>
                <a:latin typeface="Palatino Linotype"/>
                <a:cs typeface="Palatino Linotype"/>
              </a:rPr>
              <a:t>Sirame </a:t>
            </a:r>
            <a:r>
              <a:rPr sz="4400" b="1" spc="-108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4400" b="1" spc="-30" dirty="0">
                <a:solidFill>
                  <a:srgbClr val="FFFFFF"/>
                </a:solidFill>
                <a:latin typeface="Palatino Linotype"/>
                <a:cs typeface="Palatino Linotype"/>
              </a:rPr>
              <a:t>Pooja</a:t>
            </a:r>
            <a:r>
              <a:rPr sz="4400" b="1" spc="-225" dirty="0">
                <a:solidFill>
                  <a:srgbClr val="FFFFFF"/>
                </a:solidFill>
                <a:latin typeface="Palatino Linotype"/>
                <a:cs typeface="Palatino Linotype"/>
              </a:rPr>
              <a:t> </a:t>
            </a:r>
            <a:r>
              <a:rPr sz="4400" b="1" spc="65" dirty="0">
                <a:solidFill>
                  <a:srgbClr val="FFFFFF"/>
                </a:solidFill>
                <a:latin typeface="Palatino Linotype"/>
                <a:cs typeface="Palatino Linotype"/>
              </a:rPr>
              <a:t>Bera</a:t>
            </a:r>
            <a:endParaRPr sz="4400">
              <a:latin typeface="Palatino Linotype"/>
              <a:cs typeface="Palatino Linotyp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3163605" y="4921653"/>
            <a:ext cx="13582650" cy="28575"/>
          </a:xfrm>
          <a:custGeom>
            <a:avLst/>
            <a:gdLst/>
            <a:ahLst/>
            <a:cxnLst/>
            <a:rect l="l" t="t" r="r" b="b"/>
            <a:pathLst>
              <a:path w="13582650" h="28575">
                <a:moveTo>
                  <a:pt x="13582648" y="28574"/>
                </a:moveTo>
                <a:lnTo>
                  <a:pt x="0" y="28574"/>
                </a:lnTo>
                <a:lnTo>
                  <a:pt x="0" y="0"/>
                </a:lnTo>
                <a:lnTo>
                  <a:pt x="13582648" y="0"/>
                </a:lnTo>
                <a:lnTo>
                  <a:pt x="13582648" y="28574"/>
                </a:lnTo>
                <a:close/>
              </a:path>
            </a:pathLst>
          </a:custGeom>
          <a:solidFill>
            <a:srgbClr val="CCA63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150905" y="5245578"/>
            <a:ext cx="13547725" cy="189992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>
              <a:lnSpc>
                <a:spcPts val="3720"/>
              </a:lnSpc>
              <a:spcBef>
                <a:spcPts val="120"/>
              </a:spcBef>
              <a:buChar char="•"/>
              <a:tabLst>
                <a:tab pos="240665" algn="l"/>
                <a:tab pos="2112645" algn="l"/>
              </a:tabLst>
            </a:pPr>
            <a:r>
              <a:rPr sz="3000" b="1" spc="-45" dirty="0">
                <a:latin typeface="Arial"/>
                <a:cs typeface="Arial"/>
              </a:rPr>
              <a:t>Sentiment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Analysis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is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35" dirty="0">
                <a:latin typeface="Arial"/>
                <a:cs typeface="Arial"/>
              </a:rPr>
              <a:t>the</a:t>
            </a:r>
            <a:r>
              <a:rPr sz="3000" b="1" spc="-9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process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of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50" dirty="0">
                <a:latin typeface="Arial"/>
                <a:cs typeface="Arial"/>
              </a:rPr>
              <a:t>determining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whether</a:t>
            </a:r>
            <a:r>
              <a:rPr sz="3000" b="1" spc="-90" dirty="0">
                <a:latin typeface="Arial"/>
                <a:cs typeface="Arial"/>
              </a:rPr>
              <a:t> </a:t>
            </a:r>
            <a:r>
              <a:rPr sz="3000" b="1" dirty="0">
                <a:latin typeface="Arial"/>
                <a:cs typeface="Arial"/>
              </a:rPr>
              <a:t>a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0" dirty="0">
                <a:latin typeface="Arial"/>
                <a:cs typeface="Arial"/>
              </a:rPr>
              <a:t>piece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of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writing </a:t>
            </a:r>
            <a:r>
              <a:rPr sz="3000" b="1" spc="-81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is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positive,	negative,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or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neutral.</a:t>
            </a:r>
            <a:endParaRPr sz="3000">
              <a:latin typeface="Arial"/>
              <a:cs typeface="Arial"/>
            </a:endParaRPr>
          </a:p>
          <a:p>
            <a:pPr marL="240029" indent="-227965">
              <a:lnSpc>
                <a:spcPts val="3575"/>
              </a:lnSpc>
              <a:buChar char="•"/>
              <a:tabLst>
                <a:tab pos="240665" algn="l"/>
              </a:tabLst>
            </a:pPr>
            <a:r>
              <a:rPr sz="3000" b="1" spc="-40" dirty="0">
                <a:latin typeface="Arial"/>
                <a:cs typeface="Arial"/>
              </a:rPr>
              <a:t>Also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referred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to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as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opinion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mining,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it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0" dirty="0">
                <a:latin typeface="Arial"/>
                <a:cs typeface="Arial"/>
              </a:rPr>
              <a:t>makes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35" dirty="0">
                <a:latin typeface="Arial"/>
                <a:cs typeface="Arial"/>
              </a:rPr>
              <a:t>our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0" dirty="0">
                <a:latin typeface="Arial"/>
                <a:cs typeface="Arial"/>
              </a:rPr>
              <a:t>goal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to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determine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whether</a:t>
            </a:r>
            <a:endParaRPr sz="30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000" b="1" spc="-35" dirty="0">
                <a:latin typeface="Arial"/>
                <a:cs typeface="Arial"/>
              </a:rPr>
              <a:t>the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50" dirty="0">
                <a:latin typeface="Arial"/>
                <a:cs typeface="Arial"/>
              </a:rPr>
              <a:t>data(tweet)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is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positive,</a:t>
            </a:r>
            <a:r>
              <a:rPr sz="3000" b="1" spc="-95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negative,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25" dirty="0">
                <a:latin typeface="Arial"/>
                <a:cs typeface="Arial"/>
              </a:rPr>
              <a:t>or</a:t>
            </a:r>
            <a:r>
              <a:rPr sz="3000" b="1" spc="-100" dirty="0">
                <a:latin typeface="Arial"/>
                <a:cs typeface="Arial"/>
              </a:rPr>
              <a:t> </a:t>
            </a:r>
            <a:r>
              <a:rPr sz="3000" b="1" spc="-45" dirty="0">
                <a:latin typeface="Arial"/>
                <a:cs typeface="Arial"/>
              </a:rPr>
              <a:t>neutral.</a:t>
            </a:r>
            <a:endParaRPr sz="300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70681" y="2968966"/>
            <a:ext cx="9939020" cy="1473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919" dirty="0">
                <a:solidFill>
                  <a:srgbClr val="1A1B17"/>
                </a:solidFill>
              </a:rPr>
              <a:t>S</a:t>
            </a:r>
            <a:r>
              <a:rPr spc="-785" dirty="0">
                <a:solidFill>
                  <a:srgbClr val="1A1B17"/>
                </a:solidFill>
              </a:rPr>
              <a:t>e</a:t>
            </a:r>
            <a:r>
              <a:rPr spc="-815" dirty="0">
                <a:solidFill>
                  <a:srgbClr val="1A1B17"/>
                </a:solidFill>
              </a:rPr>
              <a:t>n</a:t>
            </a:r>
            <a:r>
              <a:rPr spc="20" dirty="0">
                <a:solidFill>
                  <a:srgbClr val="1A1B17"/>
                </a:solidFill>
              </a:rPr>
              <a:t>t</a:t>
            </a:r>
            <a:r>
              <a:rPr spc="-675" dirty="0">
                <a:solidFill>
                  <a:srgbClr val="1A1B17"/>
                </a:solidFill>
              </a:rPr>
              <a:t>i</a:t>
            </a:r>
            <a:r>
              <a:rPr spc="-1075" dirty="0">
                <a:solidFill>
                  <a:srgbClr val="1A1B17"/>
                </a:solidFill>
              </a:rPr>
              <a:t>m</a:t>
            </a:r>
            <a:r>
              <a:rPr spc="-785" dirty="0">
                <a:solidFill>
                  <a:srgbClr val="1A1B17"/>
                </a:solidFill>
              </a:rPr>
              <a:t>e</a:t>
            </a:r>
            <a:r>
              <a:rPr spc="-815" dirty="0">
                <a:solidFill>
                  <a:srgbClr val="1A1B17"/>
                </a:solidFill>
              </a:rPr>
              <a:t>n</a:t>
            </a:r>
            <a:r>
              <a:rPr spc="25" dirty="0">
                <a:solidFill>
                  <a:srgbClr val="1A1B17"/>
                </a:solidFill>
              </a:rPr>
              <a:t>t</a:t>
            </a:r>
            <a:r>
              <a:rPr spc="-155" dirty="0">
                <a:solidFill>
                  <a:srgbClr val="1A1B17"/>
                </a:solidFill>
              </a:rPr>
              <a:t> </a:t>
            </a:r>
            <a:r>
              <a:rPr spc="-595" dirty="0">
                <a:solidFill>
                  <a:srgbClr val="1A1B17"/>
                </a:solidFill>
              </a:rPr>
              <a:t>A</a:t>
            </a:r>
            <a:r>
              <a:rPr spc="-815" dirty="0">
                <a:solidFill>
                  <a:srgbClr val="1A1B17"/>
                </a:solidFill>
              </a:rPr>
              <a:t>n</a:t>
            </a:r>
            <a:r>
              <a:rPr spc="-760" dirty="0">
                <a:solidFill>
                  <a:srgbClr val="1A1B17"/>
                </a:solidFill>
              </a:rPr>
              <a:t>a</a:t>
            </a:r>
            <a:r>
              <a:rPr spc="-625" dirty="0">
                <a:solidFill>
                  <a:srgbClr val="1A1B17"/>
                </a:solidFill>
              </a:rPr>
              <a:t>l</a:t>
            </a:r>
            <a:r>
              <a:rPr spc="-1235" dirty="0">
                <a:solidFill>
                  <a:srgbClr val="1A1B17"/>
                </a:solidFill>
              </a:rPr>
              <a:t>y</a:t>
            </a:r>
            <a:r>
              <a:rPr spc="-1025" dirty="0">
                <a:solidFill>
                  <a:srgbClr val="1A1B17"/>
                </a:solidFill>
              </a:rPr>
              <a:t>s</a:t>
            </a:r>
            <a:r>
              <a:rPr spc="-675" dirty="0">
                <a:solidFill>
                  <a:srgbClr val="1A1B17"/>
                </a:solidFill>
              </a:rPr>
              <a:t>i</a:t>
            </a:r>
            <a:r>
              <a:rPr spc="-1019" dirty="0">
                <a:solidFill>
                  <a:srgbClr val="1A1B17"/>
                </a:solidFill>
              </a:rPr>
              <a:t>s</a:t>
            </a:r>
            <a:r>
              <a:rPr spc="-155" dirty="0">
                <a:solidFill>
                  <a:srgbClr val="1A1B17"/>
                </a:solidFill>
              </a:rPr>
              <a:t> </a:t>
            </a:r>
            <a:r>
              <a:rPr spc="-1000" dirty="0">
                <a:solidFill>
                  <a:srgbClr val="1A1B17"/>
                </a:solidFill>
              </a:rPr>
              <a:t>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64631" y="4227008"/>
            <a:ext cx="8629650" cy="493268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150" spc="25" dirty="0">
                <a:latin typeface="Arial"/>
                <a:cs typeface="Arial"/>
              </a:rPr>
              <a:t>In</a:t>
            </a:r>
            <a:r>
              <a:rPr sz="3150" spc="-145" dirty="0">
                <a:latin typeface="Arial"/>
                <a:cs typeface="Arial"/>
              </a:rPr>
              <a:t> </a:t>
            </a:r>
            <a:r>
              <a:rPr sz="3150" spc="45" dirty="0">
                <a:latin typeface="Arial"/>
                <a:cs typeface="Arial"/>
              </a:rPr>
              <a:t>public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20" dirty="0">
                <a:latin typeface="Arial"/>
                <a:cs typeface="Arial"/>
              </a:rPr>
              <a:t>opinions</a:t>
            </a:r>
            <a:r>
              <a:rPr sz="3150" spc="-145" dirty="0">
                <a:latin typeface="Arial"/>
                <a:cs typeface="Arial"/>
              </a:rPr>
              <a:t> </a:t>
            </a:r>
            <a:r>
              <a:rPr sz="3150" spc="-70" dirty="0">
                <a:latin typeface="Arial"/>
                <a:cs typeface="Arial"/>
              </a:rPr>
              <a:t>eg:</a:t>
            </a:r>
            <a:endParaRPr sz="31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250">
              <a:latin typeface="Arial"/>
              <a:cs typeface="Arial"/>
            </a:endParaRPr>
          </a:p>
          <a:p>
            <a:pPr marL="271780" indent="-259715">
              <a:lnSpc>
                <a:spcPct val="100000"/>
              </a:lnSpc>
              <a:buChar char="•"/>
              <a:tabLst>
                <a:tab pos="272415" algn="l"/>
              </a:tabLst>
            </a:pPr>
            <a:r>
              <a:rPr sz="3150" spc="-35" dirty="0">
                <a:latin typeface="Arial"/>
                <a:cs typeface="Arial"/>
              </a:rPr>
              <a:t>Is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80" dirty="0">
                <a:latin typeface="Arial"/>
                <a:cs typeface="Arial"/>
              </a:rPr>
              <a:t>this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75" dirty="0">
                <a:latin typeface="Arial"/>
                <a:cs typeface="Arial"/>
              </a:rPr>
              <a:t>product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30" dirty="0">
                <a:latin typeface="Arial"/>
                <a:cs typeface="Arial"/>
              </a:rPr>
              <a:t>review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50" dirty="0">
                <a:latin typeface="Arial"/>
                <a:cs typeface="Arial"/>
              </a:rPr>
              <a:t>positive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90" dirty="0">
                <a:latin typeface="Arial"/>
                <a:cs typeface="Arial"/>
              </a:rPr>
              <a:t>or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15" dirty="0">
                <a:latin typeface="Arial"/>
                <a:cs typeface="Arial"/>
              </a:rPr>
              <a:t>negative?</a:t>
            </a:r>
            <a:endParaRPr sz="3150">
              <a:latin typeface="Arial"/>
              <a:cs typeface="Arial"/>
            </a:endParaRPr>
          </a:p>
          <a:p>
            <a:pPr marL="271780" indent="-259715">
              <a:lnSpc>
                <a:spcPct val="100000"/>
              </a:lnSpc>
              <a:spcBef>
                <a:spcPts val="575"/>
              </a:spcBef>
              <a:buChar char="•"/>
              <a:tabLst>
                <a:tab pos="272415" algn="l"/>
              </a:tabLst>
            </a:pPr>
            <a:r>
              <a:rPr sz="3150" spc="-35" dirty="0">
                <a:latin typeface="Arial"/>
                <a:cs typeface="Arial"/>
              </a:rPr>
              <a:t>Is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80" dirty="0">
                <a:latin typeface="Arial"/>
                <a:cs typeface="Arial"/>
              </a:rPr>
              <a:t>this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50" dirty="0">
                <a:latin typeface="Arial"/>
                <a:cs typeface="Arial"/>
              </a:rPr>
              <a:t>customer</a:t>
            </a:r>
            <a:r>
              <a:rPr sz="3150" spc="-130" dirty="0">
                <a:latin typeface="Arial"/>
                <a:cs typeface="Arial"/>
              </a:rPr>
              <a:t> </a:t>
            </a:r>
            <a:r>
              <a:rPr sz="3150" spc="20" dirty="0">
                <a:latin typeface="Arial"/>
                <a:cs typeface="Arial"/>
              </a:rPr>
              <a:t>email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35" dirty="0">
                <a:latin typeface="Arial"/>
                <a:cs typeface="Arial"/>
              </a:rPr>
              <a:t>satisfied</a:t>
            </a:r>
            <a:r>
              <a:rPr sz="3150" spc="-130" dirty="0">
                <a:latin typeface="Arial"/>
                <a:cs typeface="Arial"/>
              </a:rPr>
              <a:t> </a:t>
            </a:r>
            <a:r>
              <a:rPr sz="3150" spc="90" dirty="0">
                <a:latin typeface="Arial"/>
                <a:cs typeface="Arial"/>
              </a:rPr>
              <a:t>or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15" dirty="0">
                <a:latin typeface="Arial"/>
                <a:cs typeface="Arial"/>
              </a:rPr>
              <a:t>dissatisfied?</a:t>
            </a:r>
            <a:endParaRPr sz="3150">
              <a:latin typeface="Arial"/>
              <a:cs typeface="Arial"/>
            </a:endParaRPr>
          </a:p>
          <a:p>
            <a:pPr marL="12700" marR="354965">
              <a:lnSpc>
                <a:spcPct val="115199"/>
              </a:lnSpc>
              <a:buChar char="•"/>
              <a:tabLst>
                <a:tab pos="272415" algn="l"/>
              </a:tabLst>
            </a:pPr>
            <a:r>
              <a:rPr sz="3150" spc="-55" dirty="0">
                <a:latin typeface="Arial"/>
                <a:cs typeface="Arial"/>
              </a:rPr>
              <a:t>Based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15" dirty="0">
                <a:latin typeface="Arial"/>
                <a:cs typeface="Arial"/>
              </a:rPr>
              <a:t>on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-90" dirty="0">
                <a:latin typeface="Arial"/>
                <a:cs typeface="Arial"/>
              </a:rPr>
              <a:t>a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-10" dirty="0">
                <a:latin typeface="Arial"/>
                <a:cs typeface="Arial"/>
              </a:rPr>
              <a:t>sample</a:t>
            </a:r>
            <a:r>
              <a:rPr sz="3150" spc="-130" dirty="0">
                <a:latin typeface="Arial"/>
                <a:cs typeface="Arial"/>
              </a:rPr>
              <a:t> </a:t>
            </a:r>
            <a:r>
              <a:rPr sz="3150" spc="90" dirty="0">
                <a:latin typeface="Arial"/>
                <a:cs typeface="Arial"/>
              </a:rPr>
              <a:t>of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25" dirty="0">
                <a:latin typeface="Arial"/>
                <a:cs typeface="Arial"/>
              </a:rPr>
              <a:t>tweets,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dirty="0">
                <a:latin typeface="Arial"/>
                <a:cs typeface="Arial"/>
              </a:rPr>
              <a:t>how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5" dirty="0">
                <a:latin typeface="Arial"/>
                <a:cs typeface="Arial"/>
              </a:rPr>
              <a:t>are</a:t>
            </a:r>
            <a:r>
              <a:rPr sz="3150" spc="-130" dirty="0">
                <a:latin typeface="Arial"/>
                <a:cs typeface="Arial"/>
              </a:rPr>
              <a:t> </a:t>
            </a:r>
            <a:r>
              <a:rPr sz="3150" spc="10" dirty="0">
                <a:latin typeface="Arial"/>
                <a:cs typeface="Arial"/>
              </a:rPr>
              <a:t>people </a:t>
            </a:r>
            <a:r>
              <a:rPr sz="3150" spc="-860" dirty="0">
                <a:latin typeface="Arial"/>
                <a:cs typeface="Arial"/>
              </a:rPr>
              <a:t> </a:t>
            </a:r>
            <a:r>
              <a:rPr sz="3150" spc="20" dirty="0">
                <a:latin typeface="Arial"/>
                <a:cs typeface="Arial"/>
              </a:rPr>
              <a:t>responding </a:t>
            </a:r>
            <a:r>
              <a:rPr sz="3150" spc="155" dirty="0">
                <a:latin typeface="Arial"/>
                <a:cs typeface="Arial"/>
              </a:rPr>
              <a:t>to </a:t>
            </a:r>
            <a:r>
              <a:rPr sz="3150" spc="80" dirty="0">
                <a:latin typeface="Arial"/>
                <a:cs typeface="Arial"/>
              </a:rPr>
              <a:t>this </a:t>
            </a:r>
            <a:r>
              <a:rPr sz="3150" spc="-40" dirty="0">
                <a:latin typeface="Arial"/>
                <a:cs typeface="Arial"/>
              </a:rPr>
              <a:t>ad </a:t>
            </a:r>
            <a:r>
              <a:rPr sz="3150" spc="75" dirty="0">
                <a:latin typeface="Arial"/>
                <a:cs typeface="Arial"/>
              </a:rPr>
              <a:t>campaign/product </a:t>
            </a:r>
            <a:r>
              <a:rPr sz="3150" spc="80" dirty="0">
                <a:latin typeface="Arial"/>
                <a:cs typeface="Arial"/>
              </a:rPr>
              <a:t> </a:t>
            </a:r>
            <a:r>
              <a:rPr sz="3150" spc="35" dirty="0">
                <a:latin typeface="Arial"/>
                <a:cs typeface="Arial"/>
              </a:rPr>
              <a:t>release/news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50" dirty="0">
                <a:latin typeface="Arial"/>
                <a:cs typeface="Arial"/>
              </a:rPr>
              <a:t>item?</a:t>
            </a:r>
            <a:endParaRPr sz="3150">
              <a:latin typeface="Arial"/>
              <a:cs typeface="Arial"/>
            </a:endParaRPr>
          </a:p>
          <a:p>
            <a:pPr marL="12700" marR="1327785">
              <a:lnSpc>
                <a:spcPct val="115199"/>
              </a:lnSpc>
              <a:buChar char="•"/>
              <a:tabLst>
                <a:tab pos="272415" algn="l"/>
              </a:tabLst>
            </a:pPr>
            <a:r>
              <a:rPr sz="3150" spc="-30" dirty="0">
                <a:latin typeface="Arial"/>
                <a:cs typeface="Arial"/>
              </a:rPr>
              <a:t>How</a:t>
            </a:r>
            <a:r>
              <a:rPr sz="3150" spc="-140" dirty="0">
                <a:latin typeface="Arial"/>
                <a:cs typeface="Arial"/>
              </a:rPr>
              <a:t> </a:t>
            </a:r>
            <a:r>
              <a:rPr sz="3150" spc="-25" dirty="0">
                <a:latin typeface="Arial"/>
                <a:cs typeface="Arial"/>
              </a:rPr>
              <a:t>have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30" dirty="0">
                <a:latin typeface="Arial"/>
                <a:cs typeface="Arial"/>
              </a:rPr>
              <a:t>bloggers'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85" dirty="0">
                <a:latin typeface="Arial"/>
                <a:cs typeface="Arial"/>
              </a:rPr>
              <a:t>attitudes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50" dirty="0">
                <a:latin typeface="Arial"/>
                <a:cs typeface="Arial"/>
              </a:rPr>
              <a:t>about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90" dirty="0">
                <a:latin typeface="Arial"/>
                <a:cs typeface="Arial"/>
              </a:rPr>
              <a:t>the </a:t>
            </a:r>
            <a:r>
              <a:rPr sz="3150" spc="-860" dirty="0">
                <a:latin typeface="Arial"/>
                <a:cs typeface="Arial"/>
              </a:rPr>
              <a:t> </a:t>
            </a:r>
            <a:r>
              <a:rPr sz="3150" spc="45" dirty="0">
                <a:latin typeface="Arial"/>
                <a:cs typeface="Arial"/>
              </a:rPr>
              <a:t>president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-10" dirty="0">
                <a:latin typeface="Arial"/>
                <a:cs typeface="Arial"/>
              </a:rPr>
              <a:t>changed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-10" dirty="0">
                <a:latin typeface="Arial"/>
                <a:cs typeface="Arial"/>
              </a:rPr>
              <a:t>since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90" dirty="0">
                <a:latin typeface="Arial"/>
                <a:cs typeface="Arial"/>
              </a:rPr>
              <a:t>the</a:t>
            </a:r>
            <a:r>
              <a:rPr sz="3150" spc="-135" dirty="0">
                <a:latin typeface="Arial"/>
                <a:cs typeface="Arial"/>
              </a:rPr>
              <a:t> </a:t>
            </a:r>
            <a:r>
              <a:rPr sz="3150" spc="30" dirty="0">
                <a:latin typeface="Arial"/>
                <a:cs typeface="Arial"/>
              </a:rPr>
              <a:t>election?</a:t>
            </a:r>
            <a:endParaRPr sz="31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64631" y="914414"/>
            <a:ext cx="12764135" cy="2795905"/>
          </a:xfrm>
          <a:prstGeom prst="rect">
            <a:avLst/>
          </a:prstGeom>
        </p:spPr>
        <p:txBody>
          <a:bodyPr vert="horz" wrap="square" lIns="0" tIns="151130" rIns="0" bIns="0" rtlCol="0">
            <a:spAutoFit/>
          </a:bodyPr>
          <a:lstStyle/>
          <a:p>
            <a:pPr marL="12700" marR="5080">
              <a:lnSpc>
                <a:spcPts val="10410"/>
              </a:lnSpc>
              <a:spcBef>
                <a:spcPts val="1190"/>
              </a:spcBef>
            </a:pPr>
            <a:r>
              <a:rPr spc="-855" dirty="0">
                <a:solidFill>
                  <a:srgbClr val="000000"/>
                </a:solidFill>
              </a:rPr>
              <a:t>W</a:t>
            </a:r>
            <a:r>
              <a:rPr spc="-975" dirty="0">
                <a:solidFill>
                  <a:srgbClr val="000000"/>
                </a:solidFill>
              </a:rPr>
              <a:t>h</a:t>
            </a:r>
            <a:r>
              <a:rPr spc="-1230" dirty="0">
                <a:solidFill>
                  <a:srgbClr val="000000"/>
                </a:solidFill>
              </a:rPr>
              <a:t>y</a:t>
            </a:r>
            <a:r>
              <a:rPr spc="-155" dirty="0">
                <a:solidFill>
                  <a:srgbClr val="000000"/>
                </a:solidFill>
              </a:rPr>
              <a:t> </a:t>
            </a:r>
            <a:r>
              <a:rPr spc="-675" dirty="0">
                <a:solidFill>
                  <a:srgbClr val="000000"/>
                </a:solidFill>
              </a:rPr>
              <a:t>i</a:t>
            </a:r>
            <a:r>
              <a:rPr spc="-1019" dirty="0">
                <a:solidFill>
                  <a:srgbClr val="000000"/>
                </a:solidFill>
              </a:rPr>
              <a:t>s</a:t>
            </a:r>
            <a:r>
              <a:rPr spc="-155" dirty="0">
                <a:solidFill>
                  <a:srgbClr val="000000"/>
                </a:solidFill>
              </a:rPr>
              <a:t> </a:t>
            </a:r>
            <a:r>
              <a:rPr spc="-919" dirty="0">
                <a:solidFill>
                  <a:srgbClr val="000000"/>
                </a:solidFill>
              </a:rPr>
              <a:t>S</a:t>
            </a:r>
            <a:r>
              <a:rPr spc="-785" dirty="0">
                <a:solidFill>
                  <a:srgbClr val="000000"/>
                </a:solidFill>
              </a:rPr>
              <a:t>e</a:t>
            </a:r>
            <a:r>
              <a:rPr spc="-815" dirty="0">
                <a:solidFill>
                  <a:srgbClr val="000000"/>
                </a:solidFill>
              </a:rPr>
              <a:t>n</a:t>
            </a:r>
            <a:r>
              <a:rPr spc="20" dirty="0">
                <a:solidFill>
                  <a:srgbClr val="000000"/>
                </a:solidFill>
              </a:rPr>
              <a:t>t</a:t>
            </a:r>
            <a:r>
              <a:rPr spc="-675" dirty="0">
                <a:solidFill>
                  <a:srgbClr val="000000"/>
                </a:solidFill>
              </a:rPr>
              <a:t>i</a:t>
            </a:r>
            <a:r>
              <a:rPr spc="-1075" dirty="0">
                <a:solidFill>
                  <a:srgbClr val="000000"/>
                </a:solidFill>
              </a:rPr>
              <a:t>m</a:t>
            </a:r>
            <a:r>
              <a:rPr spc="-785" dirty="0">
                <a:solidFill>
                  <a:srgbClr val="000000"/>
                </a:solidFill>
              </a:rPr>
              <a:t>e</a:t>
            </a:r>
            <a:r>
              <a:rPr spc="-815" dirty="0">
                <a:solidFill>
                  <a:srgbClr val="000000"/>
                </a:solidFill>
              </a:rPr>
              <a:t>n</a:t>
            </a:r>
            <a:r>
              <a:rPr spc="25" dirty="0">
                <a:solidFill>
                  <a:srgbClr val="000000"/>
                </a:solidFill>
              </a:rPr>
              <a:t>t</a:t>
            </a:r>
            <a:r>
              <a:rPr spc="-155" dirty="0">
                <a:solidFill>
                  <a:srgbClr val="000000"/>
                </a:solidFill>
              </a:rPr>
              <a:t> </a:t>
            </a:r>
            <a:r>
              <a:rPr spc="-595" dirty="0">
                <a:solidFill>
                  <a:srgbClr val="000000"/>
                </a:solidFill>
              </a:rPr>
              <a:t>A</a:t>
            </a:r>
            <a:r>
              <a:rPr spc="-815" dirty="0">
                <a:solidFill>
                  <a:srgbClr val="000000"/>
                </a:solidFill>
              </a:rPr>
              <a:t>n</a:t>
            </a:r>
            <a:r>
              <a:rPr spc="-760" dirty="0">
                <a:solidFill>
                  <a:srgbClr val="000000"/>
                </a:solidFill>
              </a:rPr>
              <a:t>a</a:t>
            </a:r>
            <a:r>
              <a:rPr spc="-625" dirty="0">
                <a:solidFill>
                  <a:srgbClr val="000000"/>
                </a:solidFill>
              </a:rPr>
              <a:t>l</a:t>
            </a:r>
            <a:r>
              <a:rPr spc="-1235" dirty="0">
                <a:solidFill>
                  <a:srgbClr val="000000"/>
                </a:solidFill>
              </a:rPr>
              <a:t>y</a:t>
            </a:r>
            <a:r>
              <a:rPr spc="-1025" dirty="0">
                <a:solidFill>
                  <a:srgbClr val="000000"/>
                </a:solidFill>
              </a:rPr>
              <a:t>s</a:t>
            </a:r>
            <a:r>
              <a:rPr spc="-675" dirty="0">
                <a:solidFill>
                  <a:srgbClr val="000000"/>
                </a:solidFill>
              </a:rPr>
              <a:t>i</a:t>
            </a:r>
            <a:r>
              <a:rPr spc="-720" dirty="0">
                <a:solidFill>
                  <a:srgbClr val="000000"/>
                </a:solidFill>
              </a:rPr>
              <a:t>s  </a:t>
            </a:r>
            <a:r>
              <a:rPr spc="-575" dirty="0">
                <a:solidFill>
                  <a:srgbClr val="000000"/>
                </a:solidFill>
              </a:rPr>
              <a:t>Important?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1300" y="0"/>
            <a:ext cx="7222490" cy="1932939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207010" marR="5080" indent="-194310">
              <a:lnSpc>
                <a:spcPts val="7170"/>
              </a:lnSpc>
              <a:spcBef>
                <a:spcPts val="875"/>
              </a:spcBef>
            </a:pPr>
            <a:r>
              <a:rPr sz="6550" spc="-600" dirty="0">
                <a:solidFill>
                  <a:srgbClr val="1A1B17"/>
                </a:solidFill>
              </a:rPr>
              <a:t>W</a:t>
            </a:r>
            <a:r>
              <a:rPr sz="6550" spc="-680" dirty="0">
                <a:solidFill>
                  <a:srgbClr val="1A1B17"/>
                </a:solidFill>
              </a:rPr>
              <a:t>h</a:t>
            </a:r>
            <a:r>
              <a:rPr sz="6550" spc="-855" dirty="0">
                <a:solidFill>
                  <a:srgbClr val="1A1B17"/>
                </a:solidFill>
              </a:rPr>
              <a:t>y</a:t>
            </a:r>
            <a:r>
              <a:rPr sz="6550" spc="-110" dirty="0">
                <a:solidFill>
                  <a:srgbClr val="1A1B17"/>
                </a:solidFill>
              </a:rPr>
              <a:t> </a:t>
            </a:r>
            <a:r>
              <a:rPr sz="6550" spc="-170" dirty="0">
                <a:solidFill>
                  <a:srgbClr val="1A1B17"/>
                </a:solidFill>
              </a:rPr>
              <a:t>T</a:t>
            </a:r>
            <a:r>
              <a:rPr sz="6550" spc="-985" dirty="0">
                <a:solidFill>
                  <a:srgbClr val="1A1B17"/>
                </a:solidFill>
              </a:rPr>
              <a:t>w</a:t>
            </a:r>
            <a:r>
              <a:rPr sz="6550" spc="-470" dirty="0">
                <a:solidFill>
                  <a:srgbClr val="1A1B17"/>
                </a:solidFill>
              </a:rPr>
              <a:t>i</a:t>
            </a:r>
            <a:r>
              <a:rPr sz="6550" spc="10" dirty="0">
                <a:solidFill>
                  <a:srgbClr val="1A1B17"/>
                </a:solidFill>
              </a:rPr>
              <a:t>tt</a:t>
            </a:r>
            <a:r>
              <a:rPr sz="6550" spc="-550" dirty="0">
                <a:solidFill>
                  <a:srgbClr val="1A1B17"/>
                </a:solidFill>
              </a:rPr>
              <a:t>e</a:t>
            </a:r>
            <a:r>
              <a:rPr sz="6550" spc="-75" dirty="0">
                <a:solidFill>
                  <a:srgbClr val="1A1B17"/>
                </a:solidFill>
              </a:rPr>
              <a:t>r</a:t>
            </a:r>
            <a:r>
              <a:rPr sz="6550" spc="-110" dirty="0">
                <a:solidFill>
                  <a:srgbClr val="1A1B17"/>
                </a:solidFill>
              </a:rPr>
              <a:t> </a:t>
            </a:r>
            <a:r>
              <a:rPr sz="6550" spc="-855" dirty="0">
                <a:solidFill>
                  <a:srgbClr val="1A1B17"/>
                </a:solidFill>
              </a:rPr>
              <a:t>D</a:t>
            </a:r>
            <a:r>
              <a:rPr sz="6550" spc="-530" dirty="0">
                <a:solidFill>
                  <a:srgbClr val="1A1B17"/>
                </a:solidFill>
              </a:rPr>
              <a:t>a</a:t>
            </a:r>
            <a:r>
              <a:rPr sz="6550" spc="10" dirty="0">
                <a:solidFill>
                  <a:srgbClr val="1A1B17"/>
                </a:solidFill>
              </a:rPr>
              <a:t>t</a:t>
            </a:r>
            <a:r>
              <a:rPr sz="6550" spc="-525" dirty="0">
                <a:solidFill>
                  <a:srgbClr val="1A1B17"/>
                </a:solidFill>
              </a:rPr>
              <a:t>a</a:t>
            </a:r>
            <a:r>
              <a:rPr sz="6550" spc="-110" dirty="0">
                <a:solidFill>
                  <a:srgbClr val="1A1B17"/>
                </a:solidFill>
              </a:rPr>
              <a:t> </a:t>
            </a:r>
            <a:r>
              <a:rPr sz="6550" spc="-560" dirty="0">
                <a:solidFill>
                  <a:srgbClr val="1A1B17"/>
                </a:solidFill>
              </a:rPr>
              <a:t>f</a:t>
            </a:r>
            <a:r>
              <a:rPr sz="6550" spc="-450" dirty="0">
                <a:solidFill>
                  <a:srgbClr val="1A1B17"/>
                </a:solidFill>
              </a:rPr>
              <a:t>o</a:t>
            </a:r>
            <a:r>
              <a:rPr sz="6550" spc="-55" dirty="0">
                <a:solidFill>
                  <a:srgbClr val="1A1B17"/>
                </a:solidFill>
              </a:rPr>
              <a:t>r  </a:t>
            </a:r>
            <a:r>
              <a:rPr sz="6550" spc="-640" dirty="0">
                <a:solidFill>
                  <a:srgbClr val="1A1B17"/>
                </a:solidFill>
              </a:rPr>
              <a:t>S</a:t>
            </a:r>
            <a:r>
              <a:rPr sz="6550" spc="-550" dirty="0">
                <a:solidFill>
                  <a:srgbClr val="1A1B17"/>
                </a:solidFill>
              </a:rPr>
              <a:t>e</a:t>
            </a:r>
            <a:r>
              <a:rPr sz="6550" spc="-570" dirty="0">
                <a:solidFill>
                  <a:srgbClr val="1A1B17"/>
                </a:solidFill>
              </a:rPr>
              <a:t>n</a:t>
            </a:r>
            <a:r>
              <a:rPr sz="6550" spc="10" dirty="0">
                <a:solidFill>
                  <a:srgbClr val="1A1B17"/>
                </a:solidFill>
              </a:rPr>
              <a:t>t</a:t>
            </a:r>
            <a:r>
              <a:rPr sz="6550" spc="-470" dirty="0">
                <a:solidFill>
                  <a:srgbClr val="1A1B17"/>
                </a:solidFill>
              </a:rPr>
              <a:t>i</a:t>
            </a:r>
            <a:r>
              <a:rPr sz="6550" spc="-750" dirty="0">
                <a:solidFill>
                  <a:srgbClr val="1A1B17"/>
                </a:solidFill>
              </a:rPr>
              <a:t>m</a:t>
            </a:r>
            <a:r>
              <a:rPr sz="6550" spc="-550" dirty="0">
                <a:solidFill>
                  <a:srgbClr val="1A1B17"/>
                </a:solidFill>
              </a:rPr>
              <a:t>e</a:t>
            </a:r>
            <a:r>
              <a:rPr sz="6550" spc="-570" dirty="0">
                <a:solidFill>
                  <a:srgbClr val="1A1B17"/>
                </a:solidFill>
              </a:rPr>
              <a:t>n</a:t>
            </a:r>
            <a:r>
              <a:rPr sz="6550" spc="15" dirty="0">
                <a:solidFill>
                  <a:srgbClr val="1A1B17"/>
                </a:solidFill>
              </a:rPr>
              <a:t>t</a:t>
            </a:r>
            <a:r>
              <a:rPr sz="6550" spc="-110" dirty="0">
                <a:solidFill>
                  <a:srgbClr val="1A1B17"/>
                </a:solidFill>
              </a:rPr>
              <a:t> </a:t>
            </a:r>
            <a:r>
              <a:rPr sz="6550" spc="-420" dirty="0">
                <a:solidFill>
                  <a:srgbClr val="1A1B17"/>
                </a:solidFill>
              </a:rPr>
              <a:t>A</a:t>
            </a:r>
            <a:r>
              <a:rPr sz="6550" spc="-570" dirty="0">
                <a:solidFill>
                  <a:srgbClr val="1A1B17"/>
                </a:solidFill>
              </a:rPr>
              <a:t>n</a:t>
            </a:r>
            <a:r>
              <a:rPr sz="6550" spc="-530" dirty="0">
                <a:solidFill>
                  <a:srgbClr val="1A1B17"/>
                </a:solidFill>
              </a:rPr>
              <a:t>a</a:t>
            </a:r>
            <a:r>
              <a:rPr sz="6550" spc="-434" dirty="0">
                <a:solidFill>
                  <a:srgbClr val="1A1B17"/>
                </a:solidFill>
              </a:rPr>
              <a:t>l</a:t>
            </a:r>
            <a:r>
              <a:rPr sz="6550" spc="-860" dirty="0">
                <a:solidFill>
                  <a:srgbClr val="1A1B17"/>
                </a:solidFill>
              </a:rPr>
              <a:t>y</a:t>
            </a:r>
            <a:r>
              <a:rPr sz="6550" spc="-710" dirty="0">
                <a:solidFill>
                  <a:srgbClr val="1A1B17"/>
                </a:solidFill>
              </a:rPr>
              <a:t>s</a:t>
            </a:r>
            <a:r>
              <a:rPr sz="6550" spc="-470" dirty="0">
                <a:solidFill>
                  <a:srgbClr val="1A1B17"/>
                </a:solidFill>
              </a:rPr>
              <a:t>i</a:t>
            </a:r>
            <a:r>
              <a:rPr sz="6550" spc="-710" dirty="0">
                <a:solidFill>
                  <a:srgbClr val="1A1B17"/>
                </a:solidFill>
              </a:rPr>
              <a:t>s</a:t>
            </a:r>
            <a:r>
              <a:rPr sz="6550" spc="-695" dirty="0">
                <a:solidFill>
                  <a:srgbClr val="1A1B17"/>
                </a:solidFill>
              </a:rPr>
              <a:t>?</a:t>
            </a:r>
            <a:endParaRPr sz="6550"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3069661"/>
            <a:ext cx="85898" cy="85898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3523696"/>
            <a:ext cx="85898" cy="85898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3977732"/>
            <a:ext cx="85898" cy="85898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4431768"/>
            <a:ext cx="85898" cy="85898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4885804"/>
            <a:ext cx="85898" cy="85898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5793875"/>
            <a:ext cx="85898" cy="85898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524407" y="6701947"/>
            <a:ext cx="85898" cy="85898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9727317" y="2801891"/>
            <a:ext cx="6748145" cy="4566285"/>
          </a:xfrm>
          <a:prstGeom prst="rect">
            <a:avLst/>
          </a:prstGeom>
        </p:spPr>
        <p:txBody>
          <a:bodyPr vert="horz" wrap="square" lIns="0" tIns="469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70"/>
              </a:spcBef>
            </a:pPr>
            <a:r>
              <a:rPr sz="2750" spc="165" dirty="0">
                <a:latin typeface="Tahoma"/>
                <a:cs typeface="Tahoma"/>
              </a:rPr>
              <a:t>P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5" dirty="0">
                <a:latin typeface="Tahoma"/>
                <a:cs typeface="Tahoma"/>
              </a:rPr>
              <a:t>p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40" dirty="0">
                <a:latin typeface="Tahoma"/>
                <a:cs typeface="Tahoma"/>
              </a:rPr>
              <a:t>l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60" dirty="0">
                <a:latin typeface="Tahoma"/>
                <a:cs typeface="Tahoma"/>
              </a:rPr>
              <a:t>r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m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15" dirty="0">
                <a:latin typeface="Tahoma"/>
                <a:cs typeface="Tahoma"/>
              </a:rPr>
              <a:t>b</a:t>
            </a:r>
            <a:r>
              <a:rPr sz="2750" spc="40" dirty="0">
                <a:latin typeface="Tahoma"/>
                <a:cs typeface="Tahoma"/>
              </a:rPr>
              <a:t>l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10" dirty="0">
                <a:latin typeface="Tahoma"/>
                <a:cs typeface="Tahoma"/>
              </a:rPr>
              <a:t>gg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5" dirty="0">
                <a:latin typeface="Tahoma"/>
                <a:cs typeface="Tahoma"/>
              </a:rPr>
              <a:t>n</a:t>
            </a:r>
            <a:r>
              <a:rPr sz="2750" spc="35" dirty="0">
                <a:latin typeface="Tahoma"/>
                <a:cs typeface="Tahoma"/>
              </a:rPr>
              <a:t>g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-210" dirty="0">
                <a:latin typeface="Tahoma"/>
                <a:cs typeface="Tahoma"/>
              </a:rPr>
              <a:t>.</a:t>
            </a:r>
            <a:endParaRPr sz="2750">
              <a:latin typeface="Tahoma"/>
              <a:cs typeface="Tahoma"/>
            </a:endParaRPr>
          </a:p>
          <a:p>
            <a:pPr marL="12700" marR="869315">
              <a:lnSpc>
                <a:spcPct val="108300"/>
              </a:lnSpc>
              <a:spcBef>
                <a:spcPts val="5"/>
              </a:spcBef>
            </a:pPr>
            <a:r>
              <a:rPr sz="2750" spc="60" dirty="0">
                <a:latin typeface="Tahoma"/>
                <a:cs typeface="Tahoma"/>
              </a:rPr>
              <a:t>S</a:t>
            </a:r>
            <a:r>
              <a:rPr sz="2750" spc="-35" dirty="0">
                <a:latin typeface="Tahoma"/>
                <a:cs typeface="Tahoma"/>
              </a:rPr>
              <a:t>h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95" dirty="0">
                <a:latin typeface="Tahoma"/>
                <a:cs typeface="Tahoma"/>
              </a:rPr>
              <a:t>t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5" dirty="0">
                <a:latin typeface="Tahoma"/>
                <a:cs typeface="Tahoma"/>
              </a:rPr>
              <a:t>T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-25" dirty="0">
                <a:latin typeface="Tahoma"/>
                <a:cs typeface="Tahoma"/>
              </a:rPr>
              <a:t>x</a:t>
            </a:r>
            <a:r>
              <a:rPr sz="2750" spc="95" dirty="0">
                <a:latin typeface="Tahoma"/>
                <a:cs typeface="Tahoma"/>
              </a:rPr>
              <a:t>t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50" dirty="0">
                <a:latin typeface="Tahoma"/>
                <a:cs typeface="Tahoma"/>
              </a:rPr>
              <a:t>M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5" dirty="0">
                <a:latin typeface="Tahoma"/>
                <a:cs typeface="Tahoma"/>
              </a:rPr>
              <a:t>ss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-10" dirty="0">
                <a:latin typeface="Tahoma"/>
                <a:cs typeface="Tahoma"/>
              </a:rPr>
              <a:t>g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50" dirty="0">
                <a:latin typeface="Tahoma"/>
                <a:cs typeface="Tahoma"/>
              </a:rPr>
              <a:t>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35" dirty="0">
                <a:latin typeface="Tahoma"/>
                <a:cs typeface="Tahoma"/>
              </a:rPr>
              <a:t>f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00" dirty="0">
                <a:latin typeface="Tahoma"/>
                <a:cs typeface="Tahoma"/>
              </a:rPr>
              <a:t>1</a:t>
            </a:r>
            <a:r>
              <a:rPr sz="2750" spc="100" dirty="0">
                <a:latin typeface="Tahoma"/>
                <a:cs typeface="Tahoma"/>
              </a:rPr>
              <a:t>4</a:t>
            </a:r>
            <a:r>
              <a:rPr sz="2750" spc="235" dirty="0">
                <a:latin typeface="Tahoma"/>
                <a:cs typeface="Tahoma"/>
              </a:rPr>
              <a:t>0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-35" dirty="0">
                <a:latin typeface="Tahoma"/>
                <a:cs typeface="Tahoma"/>
              </a:rPr>
              <a:t>h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215" dirty="0">
                <a:latin typeface="Tahoma"/>
                <a:cs typeface="Tahoma"/>
              </a:rPr>
              <a:t>.  </a:t>
            </a:r>
            <a:r>
              <a:rPr sz="2750" spc="135" dirty="0">
                <a:latin typeface="Tahoma"/>
                <a:cs typeface="Tahoma"/>
              </a:rPr>
              <a:t>2</a:t>
            </a:r>
            <a:r>
              <a:rPr sz="2750" spc="100" dirty="0">
                <a:latin typeface="Tahoma"/>
                <a:cs typeface="Tahoma"/>
              </a:rPr>
              <a:t>4</a:t>
            </a:r>
            <a:r>
              <a:rPr sz="2750" spc="190" dirty="0">
                <a:latin typeface="Tahoma"/>
                <a:cs typeface="Tahoma"/>
              </a:rPr>
              <a:t>0</a:t>
            </a:r>
            <a:r>
              <a:rPr sz="2750" spc="-180" dirty="0">
                <a:latin typeface="Tahoma"/>
                <a:cs typeface="Tahoma"/>
              </a:rPr>
              <a:t>+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m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40" dirty="0">
                <a:latin typeface="Tahoma"/>
                <a:cs typeface="Tahoma"/>
              </a:rPr>
              <a:t>ll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10" dirty="0">
                <a:latin typeface="Tahoma"/>
                <a:cs typeface="Tahoma"/>
              </a:rPr>
              <a:t>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0" dirty="0">
                <a:latin typeface="Tahoma"/>
                <a:cs typeface="Tahoma"/>
              </a:rPr>
              <a:t>v</a:t>
            </a:r>
            <a:r>
              <a:rPr sz="2750" spc="10" dirty="0">
                <a:latin typeface="Tahoma"/>
                <a:cs typeface="Tahoma"/>
              </a:rPr>
              <a:t>e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210" dirty="0">
                <a:latin typeface="Tahoma"/>
                <a:cs typeface="Tahoma"/>
              </a:rPr>
              <a:t>.</a:t>
            </a:r>
            <a:endParaRPr sz="2750">
              <a:latin typeface="Tahoma"/>
              <a:cs typeface="Tahoma"/>
            </a:endParaRPr>
          </a:p>
          <a:p>
            <a:pPr marL="87630">
              <a:lnSpc>
                <a:spcPct val="100000"/>
              </a:lnSpc>
              <a:spcBef>
                <a:spcPts val="275"/>
              </a:spcBef>
            </a:pPr>
            <a:r>
              <a:rPr sz="2750" spc="215" dirty="0">
                <a:latin typeface="Tahoma"/>
                <a:cs typeface="Tahoma"/>
              </a:rPr>
              <a:t>500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10" dirty="0">
                <a:latin typeface="Tahoma"/>
                <a:cs typeface="Tahoma"/>
              </a:rPr>
              <a:t>million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10" dirty="0">
                <a:latin typeface="Tahoma"/>
                <a:cs typeface="Tahoma"/>
              </a:rPr>
              <a:t>tweets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10" dirty="0">
                <a:latin typeface="Tahoma"/>
                <a:cs typeface="Tahoma"/>
              </a:rPr>
              <a:t>are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15" dirty="0">
                <a:latin typeface="Tahoma"/>
                <a:cs typeface="Tahoma"/>
              </a:rPr>
              <a:t>generated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5" dirty="0">
                <a:latin typeface="Tahoma"/>
                <a:cs typeface="Tahoma"/>
              </a:rPr>
              <a:t>every</a:t>
            </a:r>
            <a:r>
              <a:rPr sz="2750" spc="-305" dirty="0">
                <a:latin typeface="Tahoma"/>
                <a:cs typeface="Tahoma"/>
              </a:rPr>
              <a:t> </a:t>
            </a:r>
            <a:r>
              <a:rPr sz="2750" spc="-65" dirty="0">
                <a:latin typeface="Tahoma"/>
                <a:cs typeface="Tahoma"/>
              </a:rPr>
              <a:t>day.</a:t>
            </a:r>
            <a:endParaRPr sz="2750">
              <a:latin typeface="Tahoma"/>
              <a:cs typeface="Tahoma"/>
            </a:endParaRPr>
          </a:p>
          <a:p>
            <a:pPr marL="94615" marR="2449195" indent="-82550">
              <a:lnSpc>
                <a:spcPct val="108300"/>
              </a:lnSpc>
            </a:pPr>
            <a:r>
              <a:rPr sz="2750" spc="-65" dirty="0">
                <a:latin typeface="Tahoma"/>
                <a:cs typeface="Tahoma"/>
              </a:rPr>
              <a:t>T</a:t>
            </a:r>
            <a:r>
              <a:rPr sz="2750" spc="-145" dirty="0">
                <a:latin typeface="Tahoma"/>
                <a:cs typeface="Tahoma"/>
              </a:rPr>
              <a:t>w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50" dirty="0">
                <a:latin typeface="Tahoma"/>
                <a:cs typeface="Tahoma"/>
              </a:rPr>
              <a:t>tt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60" dirty="0">
                <a:latin typeface="Tahoma"/>
                <a:cs typeface="Tahoma"/>
              </a:rPr>
              <a:t>r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-15" dirty="0">
                <a:latin typeface="Tahoma"/>
                <a:cs typeface="Tahoma"/>
              </a:rPr>
              <a:t>d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5" dirty="0">
                <a:latin typeface="Tahoma"/>
                <a:cs typeface="Tahoma"/>
              </a:rPr>
              <a:t>en</a:t>
            </a:r>
            <a:r>
              <a:rPr sz="2750" spc="10" dirty="0">
                <a:latin typeface="Tahoma"/>
                <a:cs typeface="Tahoma"/>
              </a:rPr>
              <a:t>ce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v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50" dirty="0">
                <a:latin typeface="Tahoma"/>
                <a:cs typeface="Tahoma"/>
              </a:rPr>
              <a:t>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10" dirty="0">
                <a:latin typeface="Tahoma"/>
                <a:cs typeface="Tahoma"/>
              </a:rPr>
              <a:t>f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10" dirty="0">
                <a:latin typeface="Tahoma"/>
                <a:cs typeface="Tahoma"/>
              </a:rPr>
              <a:t>m  c</a:t>
            </a:r>
            <a:r>
              <a:rPr sz="2750" spc="-30" dirty="0">
                <a:latin typeface="Tahoma"/>
                <a:cs typeface="Tahoma"/>
              </a:rPr>
              <a:t>ommo</a:t>
            </a:r>
            <a:r>
              <a:rPr sz="2750" spc="10" dirty="0">
                <a:latin typeface="Tahoma"/>
                <a:cs typeface="Tahoma"/>
              </a:rPr>
              <a:t>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m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0" dirty="0">
                <a:latin typeface="Tahoma"/>
                <a:cs typeface="Tahoma"/>
              </a:rPr>
              <a:t>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15" dirty="0">
                <a:latin typeface="Tahoma"/>
                <a:cs typeface="Tahoma"/>
              </a:rPr>
              <a:t>o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40" dirty="0">
                <a:latin typeface="Tahoma"/>
                <a:cs typeface="Tahoma"/>
              </a:rPr>
              <a:t>l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-15" dirty="0">
                <a:latin typeface="Tahoma"/>
                <a:cs typeface="Tahoma"/>
              </a:rPr>
              <a:t>b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210" dirty="0">
                <a:latin typeface="Tahoma"/>
                <a:cs typeface="Tahoma"/>
              </a:rPr>
              <a:t>.</a:t>
            </a:r>
            <a:endParaRPr sz="2750">
              <a:latin typeface="Tahoma"/>
              <a:cs typeface="Tahoma"/>
            </a:endParaRPr>
          </a:p>
          <a:p>
            <a:pPr marL="12700" marR="5080" indent="74930">
              <a:lnSpc>
                <a:spcPct val="108300"/>
              </a:lnSpc>
            </a:pPr>
            <a:r>
              <a:rPr sz="2750" spc="10" dirty="0">
                <a:latin typeface="Tahoma"/>
                <a:cs typeface="Tahoma"/>
              </a:rPr>
              <a:t>Users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5" dirty="0">
                <a:latin typeface="Tahoma"/>
                <a:cs typeface="Tahoma"/>
              </a:rPr>
              <a:t>often</a:t>
            </a:r>
            <a:r>
              <a:rPr sz="2750" spc="-305" dirty="0">
                <a:latin typeface="Tahoma"/>
                <a:cs typeface="Tahoma"/>
              </a:rPr>
              <a:t> </a:t>
            </a:r>
            <a:r>
              <a:rPr sz="2750" spc="5" dirty="0">
                <a:latin typeface="Tahoma"/>
                <a:cs typeface="Tahoma"/>
              </a:rPr>
              <a:t>discuss</a:t>
            </a:r>
            <a:r>
              <a:rPr sz="2750" spc="-305" dirty="0">
                <a:latin typeface="Tahoma"/>
                <a:cs typeface="Tahoma"/>
              </a:rPr>
              <a:t> </a:t>
            </a:r>
            <a:r>
              <a:rPr sz="2750" spc="5" dirty="0">
                <a:latin typeface="Tahoma"/>
                <a:cs typeface="Tahoma"/>
              </a:rPr>
              <a:t>current</a:t>
            </a:r>
            <a:r>
              <a:rPr sz="2750" spc="-305" dirty="0">
                <a:latin typeface="Tahoma"/>
                <a:cs typeface="Tahoma"/>
              </a:rPr>
              <a:t> </a:t>
            </a:r>
            <a:r>
              <a:rPr sz="2750" spc="-10" dirty="0">
                <a:latin typeface="Tahoma"/>
                <a:cs typeface="Tahoma"/>
              </a:rPr>
              <a:t>affairs</a:t>
            </a:r>
            <a:r>
              <a:rPr sz="2750" spc="-305" dirty="0">
                <a:latin typeface="Tahoma"/>
                <a:cs typeface="Tahoma"/>
              </a:rPr>
              <a:t> </a:t>
            </a:r>
            <a:r>
              <a:rPr sz="2750" spc="-20" dirty="0">
                <a:latin typeface="Tahoma"/>
                <a:cs typeface="Tahoma"/>
              </a:rPr>
              <a:t>and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15" dirty="0">
                <a:latin typeface="Tahoma"/>
                <a:cs typeface="Tahoma"/>
              </a:rPr>
              <a:t>share </a:t>
            </a:r>
            <a:r>
              <a:rPr sz="2750" spc="-840" dirty="0">
                <a:latin typeface="Tahoma"/>
                <a:cs typeface="Tahoma"/>
              </a:rPr>
              <a:t> </a:t>
            </a:r>
            <a:r>
              <a:rPr sz="2750" spc="-5" dirty="0">
                <a:latin typeface="Tahoma"/>
                <a:cs typeface="Tahoma"/>
              </a:rPr>
              <a:t>p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35" dirty="0">
                <a:latin typeface="Tahoma"/>
                <a:cs typeface="Tahoma"/>
              </a:rPr>
              <a:t>n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85" dirty="0">
                <a:latin typeface="Tahoma"/>
                <a:cs typeface="Tahoma"/>
              </a:rPr>
              <a:t>l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v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-145" dirty="0">
                <a:latin typeface="Tahoma"/>
                <a:cs typeface="Tahoma"/>
              </a:rPr>
              <a:t>w</a:t>
            </a:r>
            <a:r>
              <a:rPr sz="2750" spc="50" dirty="0">
                <a:latin typeface="Tahoma"/>
                <a:cs typeface="Tahoma"/>
              </a:rPr>
              <a:t>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10" dirty="0">
                <a:latin typeface="Tahoma"/>
                <a:cs typeface="Tahoma"/>
              </a:rPr>
              <a:t>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0" dirty="0">
                <a:latin typeface="Tahoma"/>
                <a:cs typeface="Tahoma"/>
              </a:rPr>
              <a:t>v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50" dirty="0">
                <a:latin typeface="Tahoma"/>
                <a:cs typeface="Tahoma"/>
              </a:rPr>
              <a:t>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-15" dirty="0">
                <a:latin typeface="Tahoma"/>
                <a:cs typeface="Tahoma"/>
              </a:rPr>
              <a:t>b</a:t>
            </a:r>
            <a:r>
              <a:rPr sz="2750" spc="-125" dirty="0">
                <a:latin typeface="Tahoma"/>
                <a:cs typeface="Tahoma"/>
              </a:rPr>
              <a:t>j</a:t>
            </a:r>
            <a:r>
              <a:rPr sz="2750" spc="-35" dirty="0">
                <a:latin typeface="Tahoma"/>
                <a:cs typeface="Tahoma"/>
              </a:rPr>
              <a:t>e</a:t>
            </a:r>
            <a:r>
              <a:rPr sz="2750" spc="10" dirty="0">
                <a:latin typeface="Tahoma"/>
                <a:cs typeface="Tahoma"/>
              </a:rPr>
              <a:t>c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210" dirty="0">
                <a:latin typeface="Tahoma"/>
                <a:cs typeface="Tahoma"/>
              </a:rPr>
              <a:t>.</a:t>
            </a:r>
            <a:endParaRPr sz="2750">
              <a:latin typeface="Tahoma"/>
              <a:cs typeface="Tahoma"/>
            </a:endParaRPr>
          </a:p>
          <a:p>
            <a:pPr marL="170180" marR="2186940" indent="-158115">
              <a:lnSpc>
                <a:spcPct val="108300"/>
              </a:lnSpc>
            </a:pPr>
            <a:r>
              <a:rPr sz="2750" spc="-65" dirty="0">
                <a:latin typeface="Tahoma"/>
                <a:cs typeface="Tahoma"/>
              </a:rPr>
              <a:t>T</a:t>
            </a:r>
            <a:r>
              <a:rPr sz="2750" spc="-145" dirty="0">
                <a:latin typeface="Tahoma"/>
                <a:cs typeface="Tahoma"/>
              </a:rPr>
              <a:t>w</a:t>
            </a:r>
            <a:r>
              <a:rPr sz="2750" spc="-35" dirty="0">
                <a:latin typeface="Tahoma"/>
                <a:cs typeface="Tahoma"/>
              </a:rPr>
              <a:t>ee</a:t>
            </a:r>
            <a:r>
              <a:rPr sz="2750" spc="50" dirty="0">
                <a:latin typeface="Tahoma"/>
                <a:cs typeface="Tahoma"/>
              </a:rPr>
              <a:t>ts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15" dirty="0">
                <a:latin typeface="Tahoma"/>
                <a:cs typeface="Tahoma"/>
              </a:rPr>
              <a:t>r</a:t>
            </a:r>
            <a:r>
              <a:rPr sz="2750" spc="10" dirty="0">
                <a:latin typeface="Tahoma"/>
                <a:cs typeface="Tahoma"/>
              </a:rPr>
              <a:t>e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30" dirty="0">
                <a:latin typeface="Tahoma"/>
                <a:cs typeface="Tahoma"/>
              </a:rPr>
              <a:t>m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40" dirty="0">
                <a:latin typeface="Tahoma"/>
                <a:cs typeface="Tahoma"/>
              </a:rPr>
              <a:t>l</a:t>
            </a:r>
            <a:r>
              <a:rPr sz="2750" spc="85" dirty="0">
                <a:latin typeface="Tahoma"/>
                <a:cs typeface="Tahoma"/>
              </a:rPr>
              <a:t>l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10" dirty="0">
                <a:latin typeface="Tahoma"/>
                <a:cs typeface="Tahoma"/>
              </a:rPr>
              <a:t>n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40" dirty="0">
                <a:latin typeface="Tahoma"/>
                <a:cs typeface="Tahoma"/>
              </a:rPr>
              <a:t>l</a:t>
            </a:r>
            <a:r>
              <a:rPr sz="2750" spc="-35" dirty="0">
                <a:latin typeface="Tahoma"/>
                <a:cs typeface="Tahoma"/>
              </a:rPr>
              <a:t>en</a:t>
            </a:r>
            <a:r>
              <a:rPr sz="2750" spc="-10" dirty="0">
                <a:latin typeface="Tahoma"/>
                <a:cs typeface="Tahoma"/>
              </a:rPr>
              <a:t>g</a:t>
            </a:r>
            <a:r>
              <a:rPr sz="2750" spc="50" dirty="0">
                <a:latin typeface="Tahoma"/>
                <a:cs typeface="Tahoma"/>
              </a:rPr>
              <a:t>t</a:t>
            </a:r>
            <a:r>
              <a:rPr sz="2750" spc="10" dirty="0">
                <a:latin typeface="Tahoma"/>
                <a:cs typeface="Tahoma"/>
              </a:rPr>
              <a:t>h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-35" dirty="0">
                <a:latin typeface="Tahoma"/>
                <a:cs typeface="Tahoma"/>
              </a:rPr>
              <a:t>n</a:t>
            </a:r>
            <a:r>
              <a:rPr sz="2750" spc="20" dirty="0">
                <a:latin typeface="Tahoma"/>
                <a:cs typeface="Tahoma"/>
              </a:rPr>
              <a:t>d  </a:t>
            </a:r>
            <a:r>
              <a:rPr sz="2750" spc="-35" dirty="0">
                <a:latin typeface="Tahoma"/>
                <a:cs typeface="Tahoma"/>
              </a:rPr>
              <a:t>hen</a:t>
            </a:r>
            <a:r>
              <a:rPr sz="2750" spc="10" dirty="0">
                <a:latin typeface="Tahoma"/>
                <a:cs typeface="Tahoma"/>
              </a:rPr>
              <a:t>ce</a:t>
            </a:r>
            <a:r>
              <a:rPr sz="2750" spc="-310" dirty="0">
                <a:latin typeface="Tahoma"/>
                <a:cs typeface="Tahoma"/>
              </a:rPr>
              <a:t> </a:t>
            </a:r>
            <a:r>
              <a:rPr sz="2750" spc="-35" dirty="0">
                <a:latin typeface="Tahoma"/>
                <a:cs typeface="Tahoma"/>
              </a:rPr>
              <a:t>un</a:t>
            </a:r>
            <a:r>
              <a:rPr sz="2750" spc="-60" dirty="0">
                <a:latin typeface="Tahoma"/>
                <a:cs typeface="Tahoma"/>
              </a:rPr>
              <a:t>a</a:t>
            </a:r>
            <a:r>
              <a:rPr sz="2750" spc="-30" dirty="0">
                <a:latin typeface="Tahoma"/>
                <a:cs typeface="Tahoma"/>
              </a:rPr>
              <a:t>m</a:t>
            </a:r>
            <a:r>
              <a:rPr sz="2750" spc="-15" dirty="0">
                <a:latin typeface="Tahoma"/>
                <a:cs typeface="Tahoma"/>
              </a:rPr>
              <a:t>b</a:t>
            </a:r>
            <a:r>
              <a:rPr sz="2750" spc="20" dirty="0">
                <a:latin typeface="Tahoma"/>
                <a:cs typeface="Tahoma"/>
              </a:rPr>
              <a:t>i</a:t>
            </a:r>
            <a:r>
              <a:rPr sz="2750" spc="-10" dirty="0">
                <a:latin typeface="Tahoma"/>
                <a:cs typeface="Tahoma"/>
              </a:rPr>
              <a:t>g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-30" dirty="0">
                <a:latin typeface="Tahoma"/>
                <a:cs typeface="Tahoma"/>
              </a:rPr>
              <a:t>o</a:t>
            </a:r>
            <a:r>
              <a:rPr sz="2750" spc="-35" dirty="0">
                <a:latin typeface="Tahoma"/>
                <a:cs typeface="Tahoma"/>
              </a:rPr>
              <a:t>u</a:t>
            </a:r>
            <a:r>
              <a:rPr sz="2750" spc="5" dirty="0">
                <a:latin typeface="Tahoma"/>
                <a:cs typeface="Tahoma"/>
              </a:rPr>
              <a:t>s</a:t>
            </a:r>
            <a:r>
              <a:rPr sz="2750" spc="-210" dirty="0">
                <a:latin typeface="Tahoma"/>
                <a:cs typeface="Tahoma"/>
              </a:rPr>
              <a:t>.</a:t>
            </a:r>
            <a:endParaRPr sz="275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15994822" y="1028703"/>
            <a:ext cx="28575" cy="8229600"/>
          </a:xfrm>
          <a:custGeom>
            <a:avLst/>
            <a:gdLst/>
            <a:ahLst/>
            <a:cxnLst/>
            <a:rect l="l" t="t" r="r" b="b"/>
            <a:pathLst>
              <a:path w="28575" h="8229600">
                <a:moveTo>
                  <a:pt x="0" y="0"/>
                </a:moveTo>
                <a:lnTo>
                  <a:pt x="28574" y="0"/>
                </a:lnTo>
                <a:lnTo>
                  <a:pt x="28574" y="8229599"/>
                </a:lnTo>
                <a:lnTo>
                  <a:pt x="0" y="8229599"/>
                </a:lnTo>
                <a:lnTo>
                  <a:pt x="0" y="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333024" y="1028703"/>
            <a:ext cx="6286499" cy="351472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9333024" y="5148994"/>
            <a:ext cx="6286499" cy="4105274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2729608"/>
            <a:ext cx="3141345" cy="6280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50" spc="-155" dirty="0">
                <a:solidFill>
                  <a:srgbClr val="1A1B17"/>
                </a:solidFill>
              </a:rPr>
              <a:t>T</a:t>
            </a:r>
            <a:r>
              <a:rPr sz="3950" spc="-465" dirty="0">
                <a:solidFill>
                  <a:srgbClr val="1A1B17"/>
                </a:solidFill>
              </a:rPr>
              <a:t>h</a:t>
            </a:r>
            <a:r>
              <a:rPr sz="3950" spc="-325" dirty="0">
                <a:solidFill>
                  <a:srgbClr val="1A1B17"/>
                </a:solidFill>
              </a:rPr>
              <a:t>e</a:t>
            </a:r>
            <a:r>
              <a:rPr sz="3950" spc="-185" dirty="0">
                <a:solidFill>
                  <a:srgbClr val="1A1B17"/>
                </a:solidFill>
              </a:rPr>
              <a:t> </a:t>
            </a:r>
            <a:r>
              <a:rPr sz="3950" spc="-440" dirty="0">
                <a:solidFill>
                  <a:srgbClr val="1A1B17"/>
                </a:solidFill>
              </a:rPr>
              <a:t>S</a:t>
            </a:r>
            <a:r>
              <a:rPr sz="3950" spc="-480" dirty="0">
                <a:solidFill>
                  <a:srgbClr val="1A1B17"/>
                </a:solidFill>
              </a:rPr>
              <a:t>u</a:t>
            </a:r>
            <a:r>
              <a:rPr sz="3950" spc="-450" dirty="0">
                <a:solidFill>
                  <a:srgbClr val="1A1B17"/>
                </a:solidFill>
              </a:rPr>
              <a:t>p</a:t>
            </a:r>
            <a:r>
              <a:rPr sz="3950" spc="-385" dirty="0">
                <a:solidFill>
                  <a:srgbClr val="1A1B17"/>
                </a:solidFill>
              </a:rPr>
              <a:t>e</a:t>
            </a:r>
            <a:r>
              <a:rPr sz="3950" spc="-45" dirty="0">
                <a:solidFill>
                  <a:srgbClr val="1A1B17"/>
                </a:solidFill>
              </a:rPr>
              <a:t>r</a:t>
            </a:r>
            <a:r>
              <a:rPr sz="3950" spc="-185" dirty="0">
                <a:solidFill>
                  <a:srgbClr val="1A1B17"/>
                </a:solidFill>
              </a:rPr>
              <a:t> </a:t>
            </a:r>
            <a:r>
              <a:rPr sz="3950" spc="-345" dirty="0">
                <a:solidFill>
                  <a:srgbClr val="1A1B17"/>
                </a:solidFill>
              </a:rPr>
              <a:t>B</a:t>
            </a:r>
            <a:r>
              <a:rPr sz="3950" spc="-330" dirty="0">
                <a:solidFill>
                  <a:srgbClr val="1A1B17"/>
                </a:solidFill>
              </a:rPr>
              <a:t>o</a:t>
            </a:r>
            <a:r>
              <a:rPr sz="3950" spc="-645" dirty="0">
                <a:solidFill>
                  <a:srgbClr val="1A1B17"/>
                </a:solidFill>
              </a:rPr>
              <a:t>w</a:t>
            </a:r>
            <a:r>
              <a:rPr sz="3950" spc="-260" dirty="0">
                <a:solidFill>
                  <a:srgbClr val="1A1B17"/>
                </a:solidFill>
              </a:rPr>
              <a:t>l</a:t>
            </a:r>
            <a:endParaRPr sz="3950"/>
          </a:p>
        </p:txBody>
      </p:sp>
      <p:pic>
        <p:nvPicPr>
          <p:cNvPr id="7" name="object 7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87257" y="4118988"/>
            <a:ext cx="80492" cy="80492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387257" y="5963000"/>
            <a:ext cx="80492" cy="80492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584593" y="3829262"/>
            <a:ext cx="7273290" cy="41744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300"/>
              </a:lnSpc>
              <a:spcBef>
                <a:spcPts val="95"/>
              </a:spcBef>
            </a:pPr>
            <a:r>
              <a:rPr sz="2600" spc="-10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he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11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u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p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e</a:t>
            </a:r>
            <a:r>
              <a:rPr sz="2600" spc="65" dirty="0">
                <a:solidFill>
                  <a:srgbClr val="1A1B17"/>
                </a:solidFill>
                <a:latin typeface="Tahoma"/>
                <a:cs typeface="Tahoma"/>
              </a:rPr>
              <a:t>r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160" dirty="0">
                <a:solidFill>
                  <a:srgbClr val="1A1B17"/>
                </a:solidFill>
                <a:latin typeface="Tahoma"/>
                <a:cs typeface="Tahoma"/>
              </a:rPr>
              <a:t>B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-85" dirty="0">
                <a:solidFill>
                  <a:srgbClr val="1A1B17"/>
                </a:solidFill>
                <a:latin typeface="Tahoma"/>
                <a:cs typeface="Tahoma"/>
              </a:rPr>
              <a:t>w</a:t>
            </a:r>
            <a:r>
              <a:rPr sz="2600" spc="90" dirty="0">
                <a:solidFill>
                  <a:srgbClr val="1A1B17"/>
                </a:solidFill>
                <a:latin typeface="Tahoma"/>
                <a:cs typeface="Tahoma"/>
              </a:rPr>
              <a:t>l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55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95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he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35" dirty="0">
                <a:solidFill>
                  <a:srgbClr val="1A1B17"/>
                </a:solidFill>
                <a:latin typeface="Tahoma"/>
                <a:cs typeface="Tahoma"/>
              </a:rPr>
              <a:t>b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gg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e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100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p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r</a:t>
            </a:r>
            <a:r>
              <a:rPr sz="2600" spc="95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55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n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g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</a:t>
            </a:r>
            <a:r>
              <a:rPr sz="2600" spc="100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n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95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e  </a:t>
            </a:r>
            <a:r>
              <a:rPr sz="2600" spc="80" dirty="0">
                <a:solidFill>
                  <a:srgbClr val="1A1B17"/>
                </a:solidFill>
                <a:latin typeface="Tahoma"/>
                <a:cs typeface="Tahoma"/>
              </a:rPr>
              <a:t>U</a:t>
            </a:r>
            <a:r>
              <a:rPr sz="2600" spc="-200" dirty="0">
                <a:solidFill>
                  <a:srgbClr val="1A1B17"/>
                </a:solidFill>
                <a:latin typeface="Tahoma"/>
                <a:cs typeface="Tahoma"/>
              </a:rPr>
              <a:t>.</a:t>
            </a:r>
            <a:r>
              <a:rPr sz="2600" spc="11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-200" dirty="0">
                <a:solidFill>
                  <a:srgbClr val="1A1B17"/>
                </a:solidFill>
                <a:latin typeface="Tahoma"/>
                <a:cs typeface="Tahoma"/>
              </a:rPr>
              <a:t>.</a:t>
            </a:r>
            <a:r>
              <a:rPr sz="2600" spc="-195" dirty="0">
                <a:solidFill>
                  <a:srgbClr val="1A1B17"/>
                </a:solidFill>
                <a:latin typeface="Tahoma"/>
                <a:cs typeface="Tahoma"/>
              </a:rPr>
              <a:t>,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-5" dirty="0">
                <a:solidFill>
                  <a:srgbClr val="1A1B17"/>
                </a:solidFill>
                <a:latin typeface="Tahoma"/>
                <a:cs typeface="Tahoma"/>
              </a:rPr>
              <a:t>a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n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d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-5" dirty="0">
                <a:solidFill>
                  <a:srgbClr val="1A1B17"/>
                </a:solidFill>
                <a:latin typeface="Tahoma"/>
                <a:cs typeface="Tahoma"/>
              </a:rPr>
              <a:t>a</a:t>
            </a:r>
            <a:r>
              <a:rPr sz="2600" spc="85" dirty="0">
                <a:solidFill>
                  <a:srgbClr val="1A1B17"/>
                </a:solidFill>
                <a:latin typeface="Tahoma"/>
                <a:cs typeface="Tahoma"/>
              </a:rPr>
              <a:t>l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30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ne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f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95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he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35" dirty="0">
                <a:solidFill>
                  <a:srgbClr val="1A1B17"/>
                </a:solidFill>
                <a:latin typeface="Tahoma"/>
                <a:cs typeface="Tahoma"/>
              </a:rPr>
              <a:t>b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gg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e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100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n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i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g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h</a:t>
            </a:r>
            <a:r>
              <a:rPr sz="2600" spc="95" dirty="0">
                <a:solidFill>
                  <a:srgbClr val="1A1B17"/>
                </a:solidFill>
                <a:latin typeface="Tahoma"/>
                <a:cs typeface="Tahoma"/>
              </a:rPr>
              <a:t>t</a:t>
            </a:r>
            <a:r>
              <a:rPr sz="2600" spc="55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n  </a:t>
            </a:r>
            <a:r>
              <a:rPr sz="2600" spc="5" dirty="0">
                <a:solidFill>
                  <a:srgbClr val="1A1B17"/>
                </a:solidFill>
                <a:latin typeface="Tahoma"/>
                <a:cs typeface="Tahoma"/>
              </a:rPr>
              <a:t>Twitter,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as</a:t>
            </a:r>
            <a:r>
              <a:rPr sz="2600" spc="-204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millions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30" dirty="0">
                <a:solidFill>
                  <a:srgbClr val="1A1B17"/>
                </a:solidFill>
                <a:latin typeface="Tahoma"/>
                <a:cs typeface="Tahoma"/>
              </a:rPr>
              <a:t>of</a:t>
            </a:r>
            <a:r>
              <a:rPr sz="2600" spc="-204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people</a:t>
            </a:r>
            <a:r>
              <a:rPr sz="2600" spc="-204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live-tweet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the</a:t>
            </a:r>
            <a:r>
              <a:rPr sz="2600" spc="-204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game </a:t>
            </a:r>
            <a:r>
              <a:rPr sz="2600" spc="-80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-5" dirty="0">
                <a:solidFill>
                  <a:srgbClr val="1A1B17"/>
                </a:solidFill>
                <a:latin typeface="Tahoma"/>
                <a:cs typeface="Tahoma"/>
              </a:rPr>
              <a:t>a</a:t>
            </a:r>
            <a:r>
              <a:rPr sz="2600" spc="20" dirty="0">
                <a:solidFill>
                  <a:srgbClr val="1A1B17"/>
                </a:solidFill>
                <a:latin typeface="Tahoma"/>
                <a:cs typeface="Tahoma"/>
              </a:rPr>
              <a:t>n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d</a:t>
            </a:r>
            <a:r>
              <a:rPr sz="2600" spc="-210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c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o</a:t>
            </a:r>
            <a:r>
              <a:rPr sz="2600" spc="30" dirty="0">
                <a:solidFill>
                  <a:srgbClr val="1A1B17"/>
                </a:solidFill>
                <a:latin typeface="Tahoma"/>
                <a:cs typeface="Tahoma"/>
              </a:rPr>
              <a:t>mm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e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rci</a:t>
            </a:r>
            <a:r>
              <a:rPr sz="2600" spc="-5" dirty="0">
                <a:solidFill>
                  <a:srgbClr val="1A1B17"/>
                </a:solidFill>
                <a:latin typeface="Tahoma"/>
                <a:cs typeface="Tahoma"/>
              </a:rPr>
              <a:t>a</a:t>
            </a:r>
            <a:r>
              <a:rPr sz="2600" spc="85" dirty="0">
                <a:solidFill>
                  <a:srgbClr val="1A1B17"/>
                </a:solidFill>
                <a:latin typeface="Tahoma"/>
                <a:cs typeface="Tahoma"/>
              </a:rPr>
              <a:t>l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s</a:t>
            </a:r>
            <a:r>
              <a:rPr sz="2600" spc="-195" dirty="0">
                <a:solidFill>
                  <a:srgbClr val="1A1B17"/>
                </a:solidFill>
                <a:latin typeface="Tahoma"/>
                <a:cs typeface="Tahoma"/>
              </a:rPr>
              <a:t>.</a:t>
            </a:r>
            <a:endParaRPr sz="2600">
              <a:latin typeface="Tahoma"/>
              <a:cs typeface="Tahoma"/>
            </a:endParaRPr>
          </a:p>
          <a:p>
            <a:pPr marL="12700" marR="256540">
              <a:lnSpc>
                <a:spcPct val="116300"/>
              </a:lnSpc>
            </a:pPr>
            <a:r>
              <a:rPr sz="2600" spc="-30" dirty="0">
                <a:solidFill>
                  <a:srgbClr val="1A1B17"/>
                </a:solidFill>
                <a:latin typeface="Tahoma"/>
                <a:cs typeface="Tahoma"/>
              </a:rPr>
              <a:t>When </a:t>
            </a:r>
            <a:r>
              <a:rPr sz="2600" spc="50" dirty="0">
                <a:solidFill>
                  <a:srgbClr val="1A1B17"/>
                </a:solidFill>
                <a:latin typeface="Tahoma"/>
                <a:cs typeface="Tahoma"/>
              </a:rPr>
              <a:t>millions </a:t>
            </a:r>
            <a:r>
              <a:rPr sz="2600" spc="30" dirty="0">
                <a:solidFill>
                  <a:srgbClr val="1A1B17"/>
                </a:solidFill>
                <a:latin typeface="Tahoma"/>
                <a:cs typeface="Tahoma"/>
              </a:rPr>
              <a:t>of </a:t>
            </a:r>
            <a:r>
              <a:rPr sz="2600" spc="35" dirty="0">
                <a:solidFill>
                  <a:srgbClr val="1A1B17"/>
                </a:solidFill>
                <a:latin typeface="Tahoma"/>
                <a:cs typeface="Tahoma"/>
              </a:rPr>
              <a:t>consumers 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react </a:t>
            </a:r>
            <a:r>
              <a:rPr sz="2600" spc="60" dirty="0">
                <a:solidFill>
                  <a:srgbClr val="1A1B17"/>
                </a:solidFill>
                <a:latin typeface="Tahoma"/>
                <a:cs typeface="Tahoma"/>
              </a:rPr>
              <a:t>to </a:t>
            </a:r>
            <a:r>
              <a:rPr sz="2600" spc="10" dirty="0">
                <a:solidFill>
                  <a:srgbClr val="1A1B17"/>
                </a:solidFill>
                <a:latin typeface="Tahoma"/>
                <a:cs typeface="Tahoma"/>
              </a:rPr>
              <a:t>an </a:t>
            </a:r>
            <a:r>
              <a:rPr sz="2600" spc="15" dirty="0">
                <a:solidFill>
                  <a:srgbClr val="1A1B17"/>
                </a:solidFill>
                <a:latin typeface="Tahoma"/>
                <a:cs typeface="Tahoma"/>
              </a:rPr>
              <a:t> </a:t>
            </a:r>
            <a:r>
              <a:rPr sz="2600" spc="45" dirty="0">
                <a:solidFill>
                  <a:srgbClr val="1A1B17"/>
                </a:solidFill>
                <a:latin typeface="Tahoma"/>
                <a:cs typeface="Tahoma"/>
              </a:rPr>
              <a:t>important </a:t>
            </a:r>
            <a:r>
              <a:rPr sz="2600" spc="35" dirty="0">
                <a:solidFill>
                  <a:srgbClr val="1A1B17"/>
                </a:solidFill>
                <a:latin typeface="Tahoma"/>
                <a:cs typeface="Tahoma"/>
              </a:rPr>
              <a:t>event </a:t>
            </a:r>
            <a:r>
              <a:rPr sz="2600" spc="40" dirty="0">
                <a:solidFill>
                  <a:srgbClr val="1A1B17"/>
                </a:solidFill>
                <a:latin typeface="Tahoma"/>
                <a:cs typeface="Tahoma"/>
              </a:rPr>
              <a:t>in </a:t>
            </a:r>
            <a:r>
              <a:rPr sz="2600" spc="25" dirty="0">
                <a:solidFill>
                  <a:srgbClr val="1A1B17"/>
                </a:solidFill>
                <a:latin typeface="Tahoma"/>
                <a:cs typeface="Tahoma"/>
              </a:rPr>
              <a:t>real-time, </a:t>
            </a:r>
            <a:r>
              <a:rPr sz="2600" spc="40" dirty="0">
                <a:latin typeface="Tahoma"/>
                <a:cs typeface="Tahoma"/>
              </a:rPr>
              <a:t>you </a:t>
            </a:r>
            <a:r>
              <a:rPr sz="2600" spc="25" dirty="0">
                <a:latin typeface="Tahoma"/>
                <a:cs typeface="Tahoma"/>
              </a:rPr>
              <a:t>can </a:t>
            </a:r>
            <a:r>
              <a:rPr sz="2600" spc="30" dirty="0">
                <a:latin typeface="Tahoma"/>
                <a:cs typeface="Tahoma"/>
              </a:rPr>
              <a:t>be </a:t>
            </a:r>
            <a:r>
              <a:rPr sz="2600" spc="40" dirty="0">
                <a:latin typeface="Tahoma"/>
                <a:cs typeface="Tahoma"/>
              </a:rPr>
              <a:t>sure </a:t>
            </a:r>
            <a:r>
              <a:rPr sz="2600" spc="45" dirty="0">
                <a:latin typeface="Tahoma"/>
                <a:cs typeface="Tahoma"/>
              </a:rPr>
              <a:t> 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20" dirty="0">
                <a:latin typeface="Tahoma"/>
                <a:cs typeface="Tahoma"/>
              </a:rPr>
              <a:t>h</a:t>
            </a:r>
            <a:r>
              <a:rPr sz="2600" spc="-5" dirty="0">
                <a:latin typeface="Tahoma"/>
                <a:cs typeface="Tahoma"/>
              </a:rPr>
              <a:t>a</a:t>
            </a:r>
            <a:r>
              <a:rPr sz="2600" spc="100" dirty="0">
                <a:latin typeface="Tahoma"/>
                <a:cs typeface="Tahoma"/>
              </a:rPr>
              <a:t>t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dirty="0">
                <a:latin typeface="Tahoma"/>
                <a:cs typeface="Tahoma"/>
              </a:rPr>
              <a:t>a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85" dirty="0">
                <a:latin typeface="Tahoma"/>
                <a:cs typeface="Tahoma"/>
              </a:rPr>
              <a:t>l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100" dirty="0">
                <a:latin typeface="Tahoma"/>
                <a:cs typeface="Tahoma"/>
              </a:rPr>
              <a:t>t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40" dirty="0">
                <a:latin typeface="Tahoma"/>
                <a:cs typeface="Tahoma"/>
              </a:rPr>
              <a:t>f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15" dirty="0">
                <a:latin typeface="Tahoma"/>
                <a:cs typeface="Tahoma"/>
              </a:rPr>
              <a:t>e</a:t>
            </a:r>
            <a:r>
              <a:rPr sz="2600" spc="30" dirty="0">
                <a:latin typeface="Tahoma"/>
                <a:cs typeface="Tahoma"/>
              </a:rPr>
              <a:t>m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60" dirty="0">
                <a:latin typeface="Tahoma"/>
                <a:cs typeface="Tahoma"/>
              </a:rPr>
              <a:t>i</a:t>
            </a:r>
            <a:r>
              <a:rPr sz="2600" spc="25" dirty="0">
                <a:latin typeface="Tahoma"/>
                <a:cs typeface="Tahoma"/>
              </a:rPr>
              <a:t>on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-85" dirty="0">
                <a:latin typeface="Tahoma"/>
                <a:cs typeface="Tahoma"/>
              </a:rPr>
              <a:t>w</a:t>
            </a:r>
            <a:r>
              <a:rPr sz="2600" spc="60" dirty="0">
                <a:latin typeface="Tahoma"/>
                <a:cs typeface="Tahoma"/>
              </a:rPr>
              <a:t>i</a:t>
            </a:r>
            <a:r>
              <a:rPr sz="2600" spc="85" dirty="0">
                <a:latin typeface="Tahoma"/>
                <a:cs typeface="Tahoma"/>
              </a:rPr>
              <a:t>l</a:t>
            </a:r>
            <a:r>
              <a:rPr sz="2600" spc="90" dirty="0">
                <a:latin typeface="Tahoma"/>
                <a:cs typeface="Tahoma"/>
              </a:rPr>
              <a:t>l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35" dirty="0">
                <a:latin typeface="Tahoma"/>
                <a:cs typeface="Tahoma"/>
              </a:rPr>
              <a:t>b</a:t>
            </a:r>
            <a:r>
              <a:rPr sz="2600" spc="20" dirty="0">
                <a:latin typeface="Tahoma"/>
                <a:cs typeface="Tahoma"/>
              </a:rPr>
              <a:t>e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60" dirty="0">
                <a:latin typeface="Tahoma"/>
                <a:cs typeface="Tahoma"/>
              </a:rPr>
              <a:t>i</a:t>
            </a:r>
            <a:r>
              <a:rPr sz="2600" spc="20" dirty="0">
                <a:latin typeface="Tahoma"/>
                <a:cs typeface="Tahoma"/>
              </a:rPr>
              <a:t>nv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85" dirty="0">
                <a:latin typeface="Tahoma"/>
                <a:cs typeface="Tahoma"/>
              </a:rPr>
              <a:t>l</a:t>
            </a:r>
            <a:r>
              <a:rPr sz="2600" spc="20" dirty="0">
                <a:latin typeface="Tahoma"/>
                <a:cs typeface="Tahoma"/>
              </a:rPr>
              <a:t>v</a:t>
            </a:r>
            <a:r>
              <a:rPr sz="2600" spc="15" dirty="0">
                <a:latin typeface="Tahoma"/>
                <a:cs typeface="Tahoma"/>
              </a:rPr>
              <a:t>e</a:t>
            </a:r>
            <a:r>
              <a:rPr sz="2600" spc="35" dirty="0">
                <a:latin typeface="Tahoma"/>
                <a:cs typeface="Tahoma"/>
              </a:rPr>
              <a:t>d</a:t>
            </a:r>
            <a:r>
              <a:rPr sz="2600" spc="-195" dirty="0">
                <a:latin typeface="Tahoma"/>
                <a:cs typeface="Tahoma"/>
              </a:rPr>
              <a:t>.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125" dirty="0">
                <a:latin typeface="Tahoma"/>
                <a:cs typeface="Tahoma"/>
              </a:rPr>
              <a:t>C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20" dirty="0">
                <a:latin typeface="Tahoma"/>
                <a:cs typeface="Tahoma"/>
              </a:rPr>
              <a:t>n</a:t>
            </a:r>
            <a:r>
              <a:rPr sz="2600" spc="50" dirty="0">
                <a:latin typeface="Tahoma"/>
                <a:cs typeface="Tahoma"/>
              </a:rPr>
              <a:t>s</a:t>
            </a:r>
            <a:r>
              <a:rPr sz="2600" spc="20" dirty="0">
                <a:latin typeface="Tahoma"/>
                <a:cs typeface="Tahoma"/>
              </a:rPr>
              <a:t>u</a:t>
            </a:r>
            <a:r>
              <a:rPr sz="2600" spc="30" dirty="0">
                <a:latin typeface="Tahoma"/>
                <a:cs typeface="Tahoma"/>
              </a:rPr>
              <a:t>m</a:t>
            </a:r>
            <a:r>
              <a:rPr sz="2600" spc="15" dirty="0">
                <a:latin typeface="Tahoma"/>
                <a:cs typeface="Tahoma"/>
              </a:rPr>
              <a:t>e</a:t>
            </a:r>
            <a:r>
              <a:rPr sz="2600" spc="60" dirty="0">
                <a:latin typeface="Tahoma"/>
                <a:cs typeface="Tahoma"/>
              </a:rPr>
              <a:t>r  r</a:t>
            </a:r>
            <a:r>
              <a:rPr sz="2600" spc="15" dirty="0">
                <a:latin typeface="Tahoma"/>
                <a:cs typeface="Tahoma"/>
              </a:rPr>
              <a:t>e</a:t>
            </a:r>
            <a:r>
              <a:rPr sz="2600" spc="-5" dirty="0">
                <a:latin typeface="Tahoma"/>
                <a:cs typeface="Tahoma"/>
              </a:rPr>
              <a:t>a</a:t>
            </a:r>
            <a:r>
              <a:rPr sz="2600" spc="60" dirty="0">
                <a:latin typeface="Tahoma"/>
                <a:cs typeface="Tahoma"/>
              </a:rPr>
              <a:t>c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60" dirty="0">
                <a:latin typeface="Tahoma"/>
                <a:cs typeface="Tahoma"/>
              </a:rPr>
              <a:t>i</a:t>
            </a:r>
            <a:r>
              <a:rPr sz="2600" spc="25" dirty="0">
                <a:latin typeface="Tahoma"/>
                <a:cs typeface="Tahoma"/>
              </a:rPr>
              <a:t>on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85" dirty="0">
                <a:latin typeface="Tahoma"/>
                <a:cs typeface="Tahoma"/>
              </a:rPr>
              <a:t>l</a:t>
            </a:r>
            <a:r>
              <a:rPr sz="2600" spc="15" dirty="0">
                <a:latin typeface="Tahoma"/>
                <a:cs typeface="Tahoma"/>
              </a:rPr>
              <a:t>e</a:t>
            </a:r>
            <a:r>
              <a:rPr sz="2600" spc="40" dirty="0">
                <a:latin typeface="Tahoma"/>
                <a:cs typeface="Tahoma"/>
              </a:rPr>
              <a:t>d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30" dirty="0">
                <a:latin typeface="Tahoma"/>
                <a:cs typeface="Tahoma"/>
              </a:rPr>
              <a:t>o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-85" dirty="0">
                <a:latin typeface="Tahoma"/>
                <a:cs typeface="Tahoma"/>
              </a:rPr>
              <a:t>w</a:t>
            </a:r>
            <a:r>
              <a:rPr sz="2600" spc="15" dirty="0">
                <a:latin typeface="Tahoma"/>
                <a:cs typeface="Tahoma"/>
              </a:rPr>
              <a:t>ee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55" dirty="0">
                <a:latin typeface="Tahoma"/>
                <a:cs typeface="Tahoma"/>
              </a:rPr>
              <a:t>s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35" dirty="0">
                <a:latin typeface="Tahoma"/>
                <a:cs typeface="Tahoma"/>
              </a:rPr>
              <a:t>f</a:t>
            </a:r>
            <a:r>
              <a:rPr sz="2600" spc="60" dirty="0">
                <a:latin typeface="Tahoma"/>
                <a:cs typeface="Tahoma"/>
              </a:rPr>
              <a:t>r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35" dirty="0">
                <a:latin typeface="Tahoma"/>
                <a:cs typeface="Tahoma"/>
              </a:rPr>
              <a:t>m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210" dirty="0">
                <a:latin typeface="Tahoma"/>
                <a:cs typeface="Tahoma"/>
              </a:rPr>
              <a:t>P</a:t>
            </a:r>
            <a:r>
              <a:rPr sz="2600" spc="-5" dirty="0">
                <a:latin typeface="Tahoma"/>
                <a:cs typeface="Tahoma"/>
              </a:rPr>
              <a:t>a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60" dirty="0">
                <a:latin typeface="Tahoma"/>
                <a:cs typeface="Tahoma"/>
              </a:rPr>
              <a:t>ri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95" dirty="0">
                <a:latin typeface="Tahoma"/>
                <a:cs typeface="Tahoma"/>
              </a:rPr>
              <a:t>t</a:t>
            </a:r>
            <a:r>
              <a:rPr sz="2600" spc="55" dirty="0">
                <a:latin typeface="Tahoma"/>
                <a:cs typeface="Tahoma"/>
              </a:rPr>
              <a:t>s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-5" dirty="0">
                <a:latin typeface="Tahoma"/>
                <a:cs typeface="Tahoma"/>
              </a:rPr>
              <a:t>a</a:t>
            </a:r>
            <a:r>
              <a:rPr sz="2600" spc="20" dirty="0">
                <a:latin typeface="Tahoma"/>
                <a:cs typeface="Tahoma"/>
              </a:rPr>
              <a:t>n</a:t>
            </a:r>
            <a:r>
              <a:rPr sz="2600" spc="40" dirty="0">
                <a:latin typeface="Tahoma"/>
                <a:cs typeface="Tahoma"/>
              </a:rPr>
              <a:t>d</a:t>
            </a:r>
            <a:r>
              <a:rPr sz="2600" spc="-210" dirty="0">
                <a:latin typeface="Tahoma"/>
                <a:cs typeface="Tahoma"/>
              </a:rPr>
              <a:t> </a:t>
            </a:r>
            <a:r>
              <a:rPr sz="2600" spc="120" dirty="0">
                <a:latin typeface="Tahoma"/>
                <a:cs typeface="Tahoma"/>
              </a:rPr>
              <a:t>F</a:t>
            </a:r>
            <a:r>
              <a:rPr sz="2600" spc="-5" dirty="0">
                <a:latin typeface="Tahoma"/>
                <a:cs typeface="Tahoma"/>
              </a:rPr>
              <a:t>a</a:t>
            </a:r>
            <a:r>
              <a:rPr sz="2600" spc="85" dirty="0">
                <a:latin typeface="Tahoma"/>
                <a:cs typeface="Tahoma"/>
              </a:rPr>
              <a:t>l</a:t>
            </a:r>
            <a:r>
              <a:rPr sz="2600" spc="60" dirty="0">
                <a:latin typeface="Tahoma"/>
                <a:cs typeface="Tahoma"/>
              </a:rPr>
              <a:t>c</a:t>
            </a:r>
            <a:r>
              <a:rPr sz="2600" spc="25" dirty="0">
                <a:latin typeface="Tahoma"/>
                <a:cs typeface="Tahoma"/>
              </a:rPr>
              <a:t>o</a:t>
            </a:r>
            <a:r>
              <a:rPr sz="2600" spc="15" dirty="0">
                <a:latin typeface="Tahoma"/>
                <a:cs typeface="Tahoma"/>
              </a:rPr>
              <a:t>n  </a:t>
            </a:r>
            <a:r>
              <a:rPr sz="2600" spc="-20" dirty="0">
                <a:latin typeface="Tahoma"/>
                <a:cs typeface="Tahoma"/>
              </a:rPr>
              <a:t>fans.</a:t>
            </a:r>
            <a:endParaRPr sz="26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100784" y="3517034"/>
            <a:ext cx="97077" cy="97077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100784" y="5184995"/>
            <a:ext cx="97077" cy="9707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134110" marR="132715">
              <a:lnSpc>
                <a:spcPct val="115799"/>
              </a:lnSpc>
              <a:spcBef>
                <a:spcPts val="95"/>
              </a:spcBef>
            </a:pPr>
            <a:r>
              <a:rPr spc="-30" dirty="0"/>
              <a:t>The</a:t>
            </a:r>
            <a:r>
              <a:rPr spc="-130" dirty="0"/>
              <a:t> </a:t>
            </a:r>
            <a:r>
              <a:rPr spc="60" dirty="0"/>
              <a:t>election</a:t>
            </a:r>
            <a:r>
              <a:rPr spc="-125" dirty="0"/>
              <a:t> </a:t>
            </a:r>
            <a:r>
              <a:rPr spc="95" dirty="0"/>
              <a:t>of</a:t>
            </a:r>
            <a:r>
              <a:rPr spc="-130" dirty="0"/>
              <a:t> </a:t>
            </a:r>
            <a:r>
              <a:rPr dirty="0"/>
              <a:t>Donald</a:t>
            </a:r>
            <a:r>
              <a:rPr spc="-125" dirty="0"/>
              <a:t> </a:t>
            </a:r>
            <a:r>
              <a:rPr spc="45" dirty="0"/>
              <a:t>Trump</a:t>
            </a:r>
            <a:r>
              <a:rPr spc="-125" dirty="0"/>
              <a:t> </a:t>
            </a:r>
            <a:r>
              <a:rPr spc="65" dirty="0"/>
              <a:t>in</a:t>
            </a:r>
            <a:r>
              <a:rPr spc="-130" dirty="0"/>
              <a:t> </a:t>
            </a:r>
            <a:r>
              <a:rPr spc="25" dirty="0"/>
              <a:t>November</a:t>
            </a:r>
            <a:r>
              <a:rPr spc="-125" dirty="0"/>
              <a:t> </a:t>
            </a:r>
            <a:r>
              <a:rPr spc="5" dirty="0"/>
              <a:t>2016</a:t>
            </a:r>
            <a:r>
              <a:rPr spc="-125" dirty="0"/>
              <a:t> </a:t>
            </a:r>
            <a:r>
              <a:rPr spc="15" dirty="0"/>
              <a:t>sparked</a:t>
            </a:r>
            <a:r>
              <a:rPr spc="-130" dirty="0"/>
              <a:t> </a:t>
            </a:r>
            <a:r>
              <a:rPr spc="10" dirty="0"/>
              <a:t>social</a:t>
            </a:r>
            <a:r>
              <a:rPr spc="-125" dirty="0"/>
              <a:t> </a:t>
            </a:r>
            <a:r>
              <a:rPr spc="10" dirty="0"/>
              <a:t>media </a:t>
            </a:r>
            <a:r>
              <a:rPr spc="-860" dirty="0"/>
              <a:t> </a:t>
            </a:r>
            <a:r>
              <a:rPr spc="-45" dirty="0"/>
              <a:t>madness. </a:t>
            </a:r>
            <a:r>
              <a:rPr spc="-5" dirty="0"/>
              <a:t>People </a:t>
            </a:r>
            <a:r>
              <a:rPr spc="20" dirty="0"/>
              <a:t>were </a:t>
            </a:r>
            <a:r>
              <a:rPr spc="-15" dirty="0"/>
              <a:t>shocked, </a:t>
            </a:r>
            <a:r>
              <a:rPr spc="50" dirty="0"/>
              <a:t>fearful, </a:t>
            </a:r>
            <a:r>
              <a:rPr spc="15" dirty="0"/>
              <a:t>angry, </a:t>
            </a:r>
            <a:r>
              <a:rPr spc="-80" dirty="0"/>
              <a:t>sad, </a:t>
            </a:r>
            <a:r>
              <a:rPr spc="-10" dirty="0"/>
              <a:t>and happy. </a:t>
            </a:r>
            <a:r>
              <a:rPr spc="35" dirty="0"/>
              <a:t>And </a:t>
            </a:r>
            <a:r>
              <a:rPr spc="40" dirty="0"/>
              <a:t> </a:t>
            </a:r>
            <a:r>
              <a:rPr spc="110" dirty="0"/>
              <a:t>Twitter</a:t>
            </a:r>
            <a:r>
              <a:rPr spc="-135" dirty="0"/>
              <a:t> </a:t>
            </a:r>
            <a:r>
              <a:rPr spc="55" dirty="0"/>
              <a:t>captured</a:t>
            </a:r>
            <a:r>
              <a:rPr spc="-130" dirty="0"/>
              <a:t> </a:t>
            </a:r>
            <a:r>
              <a:rPr spc="95" dirty="0"/>
              <a:t>the</a:t>
            </a:r>
            <a:r>
              <a:rPr spc="-130" dirty="0"/>
              <a:t> </a:t>
            </a:r>
            <a:r>
              <a:rPr spc="70" dirty="0"/>
              <a:t>bulk</a:t>
            </a:r>
            <a:r>
              <a:rPr spc="-130" dirty="0"/>
              <a:t> </a:t>
            </a:r>
            <a:r>
              <a:rPr spc="95" dirty="0"/>
              <a:t>of</a:t>
            </a:r>
            <a:r>
              <a:rPr spc="-130" dirty="0"/>
              <a:t> </a:t>
            </a:r>
            <a:r>
              <a:rPr spc="80" dirty="0"/>
              <a:t>it.</a:t>
            </a:r>
          </a:p>
          <a:p>
            <a:pPr marL="1134110" marR="5080">
              <a:lnSpc>
                <a:spcPct val="115799"/>
              </a:lnSpc>
            </a:pPr>
            <a:r>
              <a:rPr spc="-75" dirty="0"/>
              <a:t>When</a:t>
            </a:r>
            <a:r>
              <a:rPr spc="-125" dirty="0"/>
              <a:t> </a:t>
            </a:r>
            <a:r>
              <a:rPr spc="45" dirty="0"/>
              <a:t>something</a:t>
            </a:r>
            <a:r>
              <a:rPr spc="-125" dirty="0"/>
              <a:t> </a:t>
            </a:r>
            <a:r>
              <a:rPr spc="105" dirty="0"/>
              <a:t>important</a:t>
            </a:r>
            <a:r>
              <a:rPr spc="-125" dirty="0"/>
              <a:t> </a:t>
            </a:r>
            <a:r>
              <a:rPr spc="-35" dirty="0"/>
              <a:t>happens,</a:t>
            </a:r>
            <a:r>
              <a:rPr spc="-125" dirty="0"/>
              <a:t> </a:t>
            </a:r>
            <a:r>
              <a:rPr spc="110" dirty="0"/>
              <a:t>Twitter</a:t>
            </a:r>
            <a:r>
              <a:rPr spc="-120" dirty="0"/>
              <a:t> </a:t>
            </a:r>
            <a:r>
              <a:rPr spc="5" dirty="0"/>
              <a:t>is</a:t>
            </a:r>
            <a:r>
              <a:rPr spc="-125" dirty="0"/>
              <a:t> </a:t>
            </a:r>
            <a:r>
              <a:rPr spc="95" dirty="0"/>
              <a:t>the</a:t>
            </a:r>
            <a:r>
              <a:rPr spc="-125" dirty="0"/>
              <a:t> </a:t>
            </a:r>
            <a:r>
              <a:rPr spc="10" dirty="0"/>
              <a:t>social</a:t>
            </a:r>
            <a:r>
              <a:rPr spc="-125" dirty="0"/>
              <a:t> </a:t>
            </a:r>
            <a:r>
              <a:rPr spc="100" dirty="0"/>
              <a:t>platform</a:t>
            </a:r>
            <a:r>
              <a:rPr spc="-125" dirty="0"/>
              <a:t> </a:t>
            </a:r>
            <a:r>
              <a:rPr spc="140" dirty="0"/>
              <a:t>that </a:t>
            </a:r>
            <a:r>
              <a:rPr spc="-860" dirty="0"/>
              <a:t> </a:t>
            </a:r>
            <a:r>
              <a:rPr spc="35" dirty="0"/>
              <a:t>dominates </a:t>
            </a:r>
            <a:r>
              <a:rPr spc="-1280" dirty="0"/>
              <a:t>—</a:t>
            </a:r>
            <a:r>
              <a:rPr spc="-130" dirty="0"/>
              <a:t> </a:t>
            </a:r>
            <a:r>
              <a:rPr spc="-10" dirty="0"/>
              <a:t>and </a:t>
            </a:r>
            <a:r>
              <a:rPr spc="105" dirty="0"/>
              <a:t>its </a:t>
            </a:r>
            <a:r>
              <a:rPr spc="-5" dirty="0"/>
              <a:t>users </a:t>
            </a:r>
            <a:r>
              <a:rPr spc="80" dirty="0"/>
              <a:t>tend </a:t>
            </a:r>
            <a:r>
              <a:rPr spc="160" dirty="0"/>
              <a:t>to </a:t>
            </a:r>
            <a:r>
              <a:rPr dirty="0"/>
              <a:t>express </a:t>
            </a:r>
            <a:r>
              <a:rPr spc="114" dirty="0"/>
              <a:t>their </a:t>
            </a:r>
            <a:r>
              <a:rPr spc="20" dirty="0"/>
              <a:t>unvarnished </a:t>
            </a:r>
            <a:r>
              <a:rPr spc="30" dirty="0"/>
              <a:t>opinions </a:t>
            </a:r>
            <a:r>
              <a:rPr spc="35" dirty="0"/>
              <a:t> </a:t>
            </a:r>
            <a:r>
              <a:rPr spc="60" dirty="0"/>
              <a:t>about</a:t>
            </a:r>
            <a:r>
              <a:rPr spc="-130" dirty="0"/>
              <a:t> </a:t>
            </a:r>
            <a:r>
              <a:rPr spc="45" dirty="0"/>
              <a:t>whatever</a:t>
            </a:r>
            <a:r>
              <a:rPr spc="-125" dirty="0"/>
              <a:t> </a:t>
            </a:r>
            <a:r>
              <a:rPr spc="85" dirty="0"/>
              <a:t>just</a:t>
            </a:r>
            <a:r>
              <a:rPr spc="-130" dirty="0"/>
              <a:t> </a:t>
            </a:r>
            <a:r>
              <a:rPr spc="25" dirty="0"/>
              <a:t>occurred.</a:t>
            </a:r>
            <a:r>
              <a:rPr spc="-125" dirty="0"/>
              <a:t> </a:t>
            </a:r>
            <a:r>
              <a:rPr spc="-20" dirty="0"/>
              <a:t>As</a:t>
            </a:r>
            <a:r>
              <a:rPr spc="-125" dirty="0"/>
              <a:t> </a:t>
            </a:r>
            <a:r>
              <a:rPr spc="-85" dirty="0"/>
              <a:t>a</a:t>
            </a:r>
            <a:r>
              <a:rPr spc="-130" dirty="0"/>
              <a:t> </a:t>
            </a:r>
            <a:r>
              <a:rPr spc="45" dirty="0"/>
              <a:t>result,</a:t>
            </a:r>
            <a:r>
              <a:rPr spc="-125" dirty="0"/>
              <a:t> </a:t>
            </a:r>
            <a:r>
              <a:rPr spc="110" dirty="0"/>
              <a:t>Twitter</a:t>
            </a:r>
            <a:r>
              <a:rPr spc="-125" dirty="0"/>
              <a:t> </a:t>
            </a:r>
            <a:r>
              <a:rPr spc="5" dirty="0"/>
              <a:t>is</a:t>
            </a:r>
            <a:r>
              <a:rPr spc="-130" dirty="0"/>
              <a:t> </a:t>
            </a:r>
            <a:r>
              <a:rPr spc="95" dirty="0"/>
              <a:t>the</a:t>
            </a:r>
            <a:r>
              <a:rPr spc="-125" dirty="0"/>
              <a:t> </a:t>
            </a:r>
            <a:r>
              <a:rPr spc="50" dirty="0"/>
              <a:t>best</a:t>
            </a:r>
            <a:r>
              <a:rPr spc="-130" dirty="0"/>
              <a:t> </a:t>
            </a:r>
            <a:r>
              <a:rPr spc="5" dirty="0"/>
              <a:t>place</a:t>
            </a:r>
            <a:r>
              <a:rPr spc="-125" dirty="0"/>
              <a:t> </a:t>
            </a:r>
            <a:r>
              <a:rPr spc="125" dirty="0"/>
              <a:t>for </a:t>
            </a:r>
            <a:r>
              <a:rPr spc="130" dirty="0"/>
              <a:t> </a:t>
            </a:r>
            <a:r>
              <a:rPr spc="15" dirty="0"/>
              <a:t>brands </a:t>
            </a:r>
            <a:r>
              <a:rPr spc="160" dirty="0"/>
              <a:t>to </a:t>
            </a:r>
            <a:r>
              <a:rPr spc="10" dirty="0"/>
              <a:t>analyze </a:t>
            </a:r>
            <a:r>
              <a:rPr spc="90" dirty="0"/>
              <a:t>real-time </a:t>
            </a:r>
            <a:r>
              <a:rPr spc="45" dirty="0"/>
              <a:t>reactions </a:t>
            </a:r>
            <a:r>
              <a:rPr spc="-10" dirty="0"/>
              <a:t>and </a:t>
            </a:r>
            <a:r>
              <a:rPr spc="40" dirty="0"/>
              <a:t>understand </a:t>
            </a:r>
            <a:r>
              <a:rPr spc="20" dirty="0"/>
              <a:t>consumer </a:t>
            </a:r>
            <a:r>
              <a:rPr spc="25" dirty="0"/>
              <a:t> </a:t>
            </a:r>
            <a:r>
              <a:rPr spc="-95" dirty="0"/>
              <a:t>s</a:t>
            </a:r>
            <a:r>
              <a:rPr spc="-50" dirty="0"/>
              <a:t>e</a:t>
            </a:r>
            <a:r>
              <a:rPr spc="30" dirty="0"/>
              <a:t>n</a:t>
            </a:r>
            <a:r>
              <a:rPr spc="305" dirty="0"/>
              <a:t>t</a:t>
            </a:r>
            <a:r>
              <a:rPr spc="100" dirty="0"/>
              <a:t>i</a:t>
            </a:r>
            <a:r>
              <a:rPr spc="55" dirty="0"/>
              <a:t>m</a:t>
            </a:r>
            <a:r>
              <a:rPr spc="-50" dirty="0"/>
              <a:t>e</a:t>
            </a:r>
            <a:r>
              <a:rPr spc="30" dirty="0"/>
              <a:t>n</a:t>
            </a:r>
            <a:r>
              <a:rPr spc="310" dirty="0"/>
              <a:t>t</a:t>
            </a:r>
            <a:r>
              <a:rPr spc="-130" dirty="0"/>
              <a:t> </a:t>
            </a:r>
            <a:r>
              <a:rPr spc="-90" dirty="0"/>
              <a:t>as</a:t>
            </a:r>
            <a:r>
              <a:rPr spc="-130" dirty="0"/>
              <a:t> </a:t>
            </a:r>
            <a:r>
              <a:rPr spc="100" dirty="0"/>
              <a:t>i</a:t>
            </a:r>
            <a:r>
              <a:rPr spc="30" dirty="0"/>
              <a:t>n</a:t>
            </a:r>
            <a:r>
              <a:rPr spc="-95" dirty="0"/>
              <a:t>s</a:t>
            </a:r>
            <a:r>
              <a:rPr spc="100" dirty="0"/>
              <a:t>i</a:t>
            </a:r>
            <a:r>
              <a:rPr spc="30" dirty="0"/>
              <a:t>gh</a:t>
            </a:r>
            <a:r>
              <a:rPr spc="305" dirty="0"/>
              <a:t>t</a:t>
            </a:r>
            <a:r>
              <a:rPr spc="-90" dirty="0"/>
              <a:t>s</a:t>
            </a:r>
            <a:r>
              <a:rPr spc="-130" dirty="0"/>
              <a:t> </a:t>
            </a:r>
            <a:r>
              <a:rPr spc="30" dirty="0"/>
              <a:t>un</a:t>
            </a:r>
            <a:r>
              <a:rPr spc="175" dirty="0"/>
              <a:t>f</a:t>
            </a:r>
            <a:r>
              <a:rPr spc="15" dirty="0"/>
              <a:t>o</a:t>
            </a:r>
            <a:r>
              <a:rPr spc="125" dirty="0"/>
              <a:t>l</a:t>
            </a:r>
            <a:r>
              <a:rPr spc="25" dirty="0"/>
              <a:t>d</a:t>
            </a:r>
            <a:r>
              <a:rPr spc="-165" dirty="0"/>
              <a:t>.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8595">
              <a:lnSpc>
                <a:spcPct val="100000"/>
              </a:lnSpc>
              <a:spcBef>
                <a:spcPts val="100"/>
              </a:spcBef>
            </a:pPr>
            <a:r>
              <a:rPr spc="-565" dirty="0"/>
              <a:t>E</a:t>
            </a:r>
            <a:r>
              <a:rPr spc="-625" dirty="0"/>
              <a:t>l</a:t>
            </a:r>
            <a:r>
              <a:rPr spc="-785" dirty="0"/>
              <a:t>e</a:t>
            </a:r>
            <a:r>
              <a:rPr spc="-185" dirty="0"/>
              <a:t>c</a:t>
            </a:r>
            <a:r>
              <a:rPr spc="20" dirty="0"/>
              <a:t>t</a:t>
            </a:r>
            <a:r>
              <a:rPr spc="-675" dirty="0"/>
              <a:t>i</a:t>
            </a:r>
            <a:r>
              <a:rPr spc="-645" dirty="0"/>
              <a:t>o</a:t>
            </a:r>
            <a:r>
              <a:rPr spc="-810" dirty="0"/>
              <a:t>n</a:t>
            </a:r>
            <a:r>
              <a:rPr spc="-155" dirty="0"/>
              <a:t> </a:t>
            </a:r>
            <a:r>
              <a:rPr spc="-645" dirty="0"/>
              <a:t>o</a:t>
            </a:r>
            <a:r>
              <a:rPr spc="-800" dirty="0"/>
              <a:t>f</a:t>
            </a:r>
            <a:r>
              <a:rPr spc="-155" dirty="0"/>
              <a:t> </a:t>
            </a:r>
            <a:r>
              <a:rPr spc="-1225" dirty="0"/>
              <a:t>D</a:t>
            </a:r>
            <a:r>
              <a:rPr spc="-645" dirty="0"/>
              <a:t>o</a:t>
            </a:r>
            <a:r>
              <a:rPr spc="-815" dirty="0"/>
              <a:t>n</a:t>
            </a:r>
            <a:r>
              <a:rPr spc="-760" dirty="0"/>
              <a:t>a</a:t>
            </a:r>
            <a:r>
              <a:rPr spc="-625" dirty="0"/>
              <a:t>l</a:t>
            </a:r>
            <a:r>
              <a:rPr spc="-960" dirty="0"/>
              <a:t>d</a:t>
            </a:r>
            <a:r>
              <a:rPr spc="-155" dirty="0"/>
              <a:t> </a:t>
            </a:r>
            <a:r>
              <a:rPr spc="-235" dirty="0"/>
              <a:t>T</a:t>
            </a:r>
            <a:r>
              <a:rPr spc="-105" dirty="0"/>
              <a:t>r</a:t>
            </a:r>
            <a:r>
              <a:rPr spc="-1015" dirty="0"/>
              <a:t>u</a:t>
            </a:r>
            <a:r>
              <a:rPr spc="-1075" dirty="0"/>
              <a:t>m</a:t>
            </a:r>
            <a:r>
              <a:rPr spc="-930" dirty="0"/>
              <a:t>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8C2E279-01DA-447F-83BC-9868EEB032EE}"/>
              </a:ext>
            </a:extLst>
          </p:cNvPr>
          <p:cNvSpPr/>
          <p:nvPr/>
        </p:nvSpPr>
        <p:spPr>
          <a:xfrm>
            <a:off x="5715000" y="4681835"/>
            <a:ext cx="5689271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roadway" panose="020B0604020202020204" pitchFamily="82" charset="0"/>
              </a:rPr>
              <a:t>Thank </a:t>
            </a:r>
          </a:p>
          <a:p>
            <a:pPr algn="ctr"/>
            <a:r>
              <a:rPr lang="en-US" sz="6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Broadway" panose="020B0604020202020204" pitchFamily="82" charset="0"/>
              </a:rPr>
              <a:t>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349</Words>
  <Application>Microsoft Office PowerPoint</Application>
  <PresentationFormat>Custom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Book Antiqua</vt:lpstr>
      <vt:lpstr>Broadway</vt:lpstr>
      <vt:lpstr>Calibri</vt:lpstr>
      <vt:lpstr>Palatino Linotype</vt:lpstr>
      <vt:lpstr>Tahoma</vt:lpstr>
      <vt:lpstr>Office Theme</vt:lpstr>
      <vt:lpstr>PowerPoint Presentation</vt:lpstr>
      <vt:lpstr>Sentiment Analysis ?</vt:lpstr>
      <vt:lpstr>Why is Sentiment Analysis  Important?</vt:lpstr>
      <vt:lpstr>Why Twitter Data for  Sentiment Analysis?</vt:lpstr>
      <vt:lpstr>The Super Bowl</vt:lpstr>
      <vt:lpstr>Election of Donald Trump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Analysis</dc:title>
  <dc:creator>prajakta sirame</dc:creator>
  <cp:keywords>DAEXFCmTD20,BADzgEtdqcY</cp:keywords>
  <cp:lastModifiedBy>POOJA BERA</cp:lastModifiedBy>
  <cp:revision>1</cp:revision>
  <dcterms:created xsi:type="dcterms:W3CDTF">2021-02-26T10:58:12Z</dcterms:created>
  <dcterms:modified xsi:type="dcterms:W3CDTF">2021-02-26T12:23:19Z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2021-02-25T00:00:00Z</vt:filetime>
  </property>
  <property fmtid="{D5CDD505-2E9C-101B-9397-08002B2CF9AE}" pid="3" name="Creator">
    <vt:lpwstr>Canva</vt:lpwstr>
  </property>
  <property fmtid="{D5CDD505-2E9C-101B-9397-08002B2CF9AE}" pid="4" name="LastSaved">
    <vt:filetime>2021-02-26T00:00:00Z</vt:filetime>
  </property>
</Properties>
</file>